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50" r:id="rId3"/>
    <p:sldId id="352" r:id="rId4"/>
    <p:sldId id="349" r:id="rId5"/>
    <p:sldId id="271" r:id="rId6"/>
    <p:sldId id="339" r:id="rId7"/>
    <p:sldId id="272" r:id="rId8"/>
    <p:sldId id="346" r:id="rId9"/>
    <p:sldId id="347" r:id="rId10"/>
    <p:sldId id="345" r:id="rId11"/>
    <p:sldId id="259" r:id="rId12"/>
    <p:sldId id="260" r:id="rId13"/>
    <p:sldId id="262" r:id="rId14"/>
    <p:sldId id="263" r:id="rId15"/>
    <p:sldId id="275" r:id="rId16"/>
    <p:sldId id="276" r:id="rId17"/>
    <p:sldId id="337" r:id="rId18"/>
    <p:sldId id="340" r:id="rId19"/>
    <p:sldId id="341" r:id="rId20"/>
    <p:sldId id="348" r:id="rId21"/>
    <p:sldId id="351" r:id="rId22"/>
    <p:sldId id="277" r:id="rId23"/>
    <p:sldId id="274" r:id="rId24"/>
    <p:sldId id="279" r:id="rId25"/>
    <p:sldId id="269" r:id="rId26"/>
    <p:sldId id="343" r:id="rId27"/>
    <p:sldId id="344" r:id="rId28"/>
    <p:sldId id="280" r:id="rId29"/>
    <p:sldId id="284" r:id="rId30"/>
    <p:sldId id="281" r:id="rId31"/>
    <p:sldId id="282" r:id="rId32"/>
    <p:sldId id="283" r:id="rId33"/>
    <p:sldId id="285" r:id="rId34"/>
    <p:sldId id="286" r:id="rId35"/>
    <p:sldId id="289" r:id="rId36"/>
    <p:sldId id="290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4" r:id="rId51"/>
    <p:sldId id="306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3" r:id="rId75"/>
    <p:sldId id="334" r:id="rId7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73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61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35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01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960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265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226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51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78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81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1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7686-F121-4D43-BDB2-989D530668CE}" type="datetimeFigureOut">
              <a:rPr lang="es-ES" smtClean="0"/>
              <a:t>13/3/22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F577B-EED0-4B4B-8471-BFFA30D76902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Cambio de logos-0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4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2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2.png"/><Relationship Id="rId4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2.png"/><Relationship Id="rId4" Type="http://schemas.openxmlformats.org/officeDocument/2006/relationships/image" Target="../media/image7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2.png"/><Relationship Id="rId4" Type="http://schemas.openxmlformats.org/officeDocument/2006/relationships/image" Target="../media/image7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2.png"/><Relationship Id="rId4" Type="http://schemas.openxmlformats.org/officeDocument/2006/relationships/image" Target="../media/image7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2.png"/><Relationship Id="rId4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2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933" y="692696"/>
            <a:ext cx="8263467" cy="2691730"/>
          </a:xfrm>
        </p:spPr>
        <p:txBody>
          <a:bodyPr>
            <a:normAutofit/>
          </a:bodyPr>
          <a:lstStyle/>
          <a:p>
            <a:r>
              <a:rPr lang="es-MX" sz="4000" dirty="0">
                <a:solidFill>
                  <a:srgbClr val="254061"/>
                </a:solidFill>
              </a:rPr>
              <a:t>CURSO OFTALMOLOGÍA PREGRADO</a:t>
            </a:r>
            <a:br>
              <a:rPr lang="es-ES" sz="4000" dirty="0">
                <a:solidFill>
                  <a:srgbClr val="254061"/>
                </a:solidFill>
              </a:rPr>
            </a:br>
            <a:r>
              <a:rPr lang="es-ES" sz="4000" dirty="0">
                <a:solidFill>
                  <a:srgbClr val="254061"/>
                </a:solidFill>
              </a:rPr>
              <a:t>TRAUMATISMO OCULAR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7381" y="3717032"/>
            <a:ext cx="6400800" cy="2304256"/>
          </a:xfrm>
        </p:spPr>
        <p:txBody>
          <a:bodyPr/>
          <a:lstStyle/>
          <a:p>
            <a:r>
              <a:rPr lang="es-ES" sz="2800" dirty="0"/>
              <a:t>Dra. Martha Giselda Rangel Charqueño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D68CE0-72E3-FA48-90F9-0D12254DB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17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1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8"/>
    </mc:Choice>
    <mc:Fallback>
      <p:transition spd="slow" advTm="7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s-ES" dirty="0">
                <a:solidFill>
                  <a:srgbClr val="595959"/>
                </a:solidFill>
              </a:rPr>
              <a:t>Globo Ocular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Estructura más o menos esférica.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Peso 7.5 g aprox.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Volumen 6.5-7 </a:t>
            </a:r>
            <a:r>
              <a:rPr lang="es-ES" dirty="0" err="1">
                <a:solidFill>
                  <a:srgbClr val="595959"/>
                </a:solidFill>
              </a:rPr>
              <a:t>cc.</a:t>
            </a:r>
            <a:endParaRPr lang="es-ES" dirty="0">
              <a:solidFill>
                <a:srgbClr val="595959"/>
              </a:solidFill>
            </a:endParaRPr>
          </a:p>
          <a:p>
            <a:pPr lvl="1"/>
            <a:r>
              <a:rPr lang="es-ES" dirty="0">
                <a:solidFill>
                  <a:srgbClr val="595959"/>
                </a:solidFill>
              </a:rPr>
              <a:t>Diámetro anteroposterior 23.5mm.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En cavidad orbitaria.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167" y="1417638"/>
            <a:ext cx="1731962" cy="17319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D987FF-F16A-B04D-AC72-8EB8D8209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3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45"/>
    </mc:Choice>
    <mc:Fallback>
      <p:transition spd="slow" advTm="1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22012" b="22012"/>
          <a:stretch>
            <a:fillRect/>
          </a:stretch>
        </p:blipFill>
        <p:spPr>
          <a:xfrm>
            <a:off x="755576" y="692696"/>
            <a:ext cx="7797552" cy="42883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4A9552-C4A4-D64E-ACFC-50D420FB7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0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7"/>
    </mc:Choice>
    <mc:Fallback>
      <p:transition spd="slow" advTm="1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13744" b="13744"/>
          <a:stretch>
            <a:fillRect/>
          </a:stretch>
        </p:blipFill>
        <p:spPr>
          <a:xfrm>
            <a:off x="611560" y="764704"/>
            <a:ext cx="8229600" cy="45259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4E3F79-18A7-AB40-AC87-5D3FC8787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7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91"/>
    </mc:Choice>
    <mc:Fallback>
      <p:transition spd="slow" advTm="4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2539" b="2539"/>
          <a:stretch>
            <a:fillRect/>
          </a:stretch>
        </p:blipFill>
        <p:spPr>
          <a:xfrm>
            <a:off x="755576" y="620688"/>
            <a:ext cx="8229600" cy="45259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D5B490-0AFB-EC42-843C-5C0E0B96B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79"/>
    </mc:Choice>
    <mc:Fallback>
      <p:transition spd="slow" advTm="4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67" y="956734"/>
            <a:ext cx="5670351" cy="16002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ChangeAspect="1"/>
          </p:cNvPicPr>
          <p:nvPr/>
        </p:nvPicPr>
        <p:blipFill>
          <a:blip r:embed="rId5"/>
          <a:srcRect t="13336" b="13336"/>
          <a:stretch>
            <a:fillRect/>
          </a:stretch>
        </p:blipFill>
        <p:spPr>
          <a:xfrm>
            <a:off x="2218267" y="2840433"/>
            <a:ext cx="5670352" cy="31184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335F48-C98C-E944-858F-B2F241863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3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02"/>
    </mc:Choice>
    <mc:Fallback>
      <p:transition spd="slow" advTm="4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495"/>
          </a:xfrm>
        </p:spPr>
        <p:txBody>
          <a:bodyPr>
            <a:normAutofit fontScale="90000"/>
          </a:bodyPr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82133"/>
            <a:ext cx="8229600" cy="5240009"/>
          </a:xfrm>
        </p:spPr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Cualquier edad, útero (amniocentesis)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Historia clínica</a:t>
            </a:r>
          </a:p>
          <a:p>
            <a:pPr lvl="1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Enfermedades sistémicas</a:t>
            </a:r>
          </a:p>
          <a:p>
            <a:pPr lvl="1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Enfermedades oculares pre-existentes</a:t>
            </a:r>
          </a:p>
          <a:p>
            <a:pPr lvl="2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Anteojos</a:t>
            </a:r>
          </a:p>
          <a:p>
            <a:pPr lvl="2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Antecedentes oculares en familia</a:t>
            </a:r>
          </a:p>
          <a:p>
            <a:pPr lvl="2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Medicamentos oculares utilizados</a:t>
            </a:r>
          </a:p>
          <a:p>
            <a:pPr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Historia del accidente ¿ qué, cuándo, cómo, donde,  tiempo transcurrido ?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Signos vitales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Síntomas iniciales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Resultado exploración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55068" y="5698922"/>
            <a:ext cx="413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Harlan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Evaluation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patientes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ocular trauma.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Ophthalmol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 Am. 2002, 15;153-161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74891E-429F-0A48-96FF-F5E48BD3E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42"/>
    </mc:Choice>
    <mc:Fallback>
      <p:transition spd="slow" advTm="103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193600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s-ES" sz="2800" dirty="0">
                <a:solidFill>
                  <a:srgbClr val="595959"/>
                </a:solidFill>
              </a:rPr>
              <a:t>Historia del accidente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Edad (adulto mayor, niño)</a:t>
            </a:r>
          </a:p>
          <a:p>
            <a:pPr lvl="1"/>
            <a:r>
              <a:rPr lang="es-ES" sz="2400" dirty="0">
                <a:solidFill>
                  <a:srgbClr val="595959"/>
                </a:solidFill>
              </a:rPr>
              <a:t>Caídas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Accidentes vehículos en movimiento</a:t>
            </a:r>
            <a:endParaRPr lang="es-ES" sz="2400" dirty="0">
              <a:solidFill>
                <a:srgbClr val="595959"/>
              </a:solidFill>
            </a:endParaRPr>
          </a:p>
          <a:p>
            <a:pPr lvl="1"/>
            <a:r>
              <a:rPr lang="es-ES" sz="2400" dirty="0">
                <a:solidFill>
                  <a:srgbClr val="595959"/>
                </a:solidFill>
              </a:rPr>
              <a:t>Traumatismo</a:t>
            </a:r>
          </a:p>
          <a:p>
            <a:pPr lvl="2"/>
            <a:r>
              <a:rPr lang="es-ES" dirty="0">
                <a:solidFill>
                  <a:srgbClr val="595959"/>
                </a:solidFill>
              </a:rPr>
              <a:t>Cerrado </a:t>
            </a:r>
          </a:p>
          <a:p>
            <a:pPr lvl="2"/>
            <a:r>
              <a:rPr lang="es-ES" dirty="0">
                <a:solidFill>
                  <a:srgbClr val="595959"/>
                </a:solidFill>
              </a:rPr>
              <a:t>Abierto</a:t>
            </a:r>
            <a:endParaRPr lang="es-ES" sz="2000" dirty="0">
              <a:solidFill>
                <a:srgbClr val="595959"/>
              </a:solidFill>
            </a:endParaRPr>
          </a:p>
          <a:p>
            <a:pPr lvl="1"/>
            <a:r>
              <a:rPr lang="es-ES" sz="2400" dirty="0">
                <a:solidFill>
                  <a:srgbClr val="595959"/>
                </a:solidFill>
              </a:rPr>
              <a:t>Lesión penetrante</a:t>
            </a:r>
          </a:p>
          <a:p>
            <a:pPr lvl="1"/>
            <a:r>
              <a:rPr lang="es-ES" sz="2400" dirty="0">
                <a:solidFill>
                  <a:srgbClr val="595959"/>
                </a:solidFill>
              </a:rPr>
              <a:t>Lesión por arma de fuego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4648200" y="1459971"/>
            <a:ext cx="4038600" cy="4525963"/>
          </a:xfrm>
        </p:spPr>
        <p:txBody>
          <a:bodyPr>
            <a:normAutofit fontScale="92500"/>
          </a:bodyPr>
          <a:lstStyle/>
          <a:p>
            <a:pPr lvl="1"/>
            <a:r>
              <a:rPr lang="es-ES" dirty="0">
                <a:solidFill>
                  <a:srgbClr val="595959"/>
                </a:solidFill>
              </a:rPr>
              <a:t>Quemadura química, térmica, etc.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Cuerpo extraño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Composición de cuerpos extraños, sustancias químicas</a:t>
            </a:r>
          </a:p>
          <a:p>
            <a:endParaRPr lang="es-ES" dirty="0">
              <a:solidFill>
                <a:srgbClr val="595959"/>
              </a:solidFill>
            </a:endParaRPr>
          </a:p>
          <a:p>
            <a:endParaRPr lang="es-ES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s-ES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202267" y="5462714"/>
            <a:ext cx="452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Harlan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Evaluation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patientes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ocular trauma.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Ophthalmol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Clin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 Am. 2002, 15;153-161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6DB7A0-3B69-E24D-9334-014082C42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6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39"/>
    </mc:Choice>
    <mc:Fallback>
      <p:transition spd="slow" advTm="4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236" y="273275"/>
            <a:ext cx="3294938" cy="6472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52571" y="4880429"/>
            <a:ext cx="3791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95959"/>
                </a:solidFill>
              </a:rPr>
              <a:t>Kuhn R., Morris R., </a:t>
            </a:r>
            <a:r>
              <a:rPr lang="es-ES" sz="1400" dirty="0" err="1">
                <a:solidFill>
                  <a:srgbClr val="595959"/>
                </a:solidFill>
              </a:rPr>
              <a:t>Witherspoong</a:t>
            </a:r>
            <a:r>
              <a:rPr lang="es-ES" sz="1400" dirty="0">
                <a:solidFill>
                  <a:srgbClr val="595959"/>
                </a:solidFill>
              </a:rPr>
              <a:t>, Mester V. </a:t>
            </a:r>
          </a:p>
          <a:p>
            <a:r>
              <a:rPr lang="es-ES" sz="1400" dirty="0" err="1">
                <a:solidFill>
                  <a:srgbClr val="595959"/>
                </a:solidFill>
              </a:rPr>
              <a:t>The</a:t>
            </a:r>
            <a:r>
              <a:rPr lang="es-ES" sz="1400" dirty="0">
                <a:solidFill>
                  <a:srgbClr val="595959"/>
                </a:solidFill>
              </a:rPr>
              <a:t> Birmingham </a:t>
            </a:r>
            <a:r>
              <a:rPr lang="es-ES" sz="1400" dirty="0" err="1">
                <a:solidFill>
                  <a:srgbClr val="595959"/>
                </a:solidFill>
              </a:rPr>
              <a:t>Eye</a:t>
            </a:r>
            <a:r>
              <a:rPr lang="es-ES" sz="1400" dirty="0">
                <a:solidFill>
                  <a:srgbClr val="595959"/>
                </a:solidFill>
              </a:rPr>
              <a:t> Trauma </a:t>
            </a:r>
            <a:r>
              <a:rPr lang="es-ES" sz="1400" dirty="0" err="1">
                <a:solidFill>
                  <a:srgbClr val="595959"/>
                </a:solidFill>
              </a:rPr>
              <a:t>Terminology</a:t>
            </a:r>
            <a:r>
              <a:rPr lang="es-ES" sz="1400" dirty="0">
                <a:solidFill>
                  <a:srgbClr val="595959"/>
                </a:solidFill>
              </a:rPr>
              <a:t> </a:t>
            </a:r>
            <a:r>
              <a:rPr lang="es-ES" sz="1400" dirty="0" err="1">
                <a:solidFill>
                  <a:srgbClr val="595959"/>
                </a:solidFill>
              </a:rPr>
              <a:t>system</a:t>
            </a:r>
            <a:r>
              <a:rPr lang="es-ES" sz="1400" dirty="0">
                <a:solidFill>
                  <a:srgbClr val="595959"/>
                </a:solidFill>
              </a:rPr>
              <a:t> (BETT).</a:t>
            </a:r>
          </a:p>
          <a:p>
            <a:r>
              <a:rPr lang="es-ES" sz="1400" dirty="0">
                <a:solidFill>
                  <a:srgbClr val="595959"/>
                </a:solidFill>
              </a:rPr>
              <a:t> J Fr. </a:t>
            </a:r>
            <a:r>
              <a:rPr lang="es-ES" sz="1400" dirty="0" err="1">
                <a:solidFill>
                  <a:srgbClr val="595959"/>
                </a:solidFill>
              </a:rPr>
              <a:t>Ophthalmol</a:t>
            </a:r>
            <a:r>
              <a:rPr lang="es-ES" sz="1400" dirty="0">
                <a:solidFill>
                  <a:srgbClr val="595959"/>
                </a:solidFill>
              </a:rPr>
              <a:t>. 2004, 27:2, 206-210</a:t>
            </a:r>
          </a:p>
          <a:p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992" y="829733"/>
            <a:ext cx="2220112" cy="37357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BE335E-430B-744D-8806-04279141A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6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2"/>
    </mc:Choice>
    <mc:Fallback>
      <p:transition spd="slow" advTm="5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71714" y="274638"/>
            <a:ext cx="8229600" cy="668791"/>
          </a:xfrm>
        </p:spPr>
        <p:txBody>
          <a:bodyPr>
            <a:normAutofit fontScale="90000"/>
          </a:bodyPr>
          <a:lstStyle/>
          <a:p>
            <a:r>
              <a:rPr lang="es-ES" dirty="0"/>
              <a:t>PRONÓSTICO VISUAL</a:t>
            </a:r>
          </a:p>
        </p:txBody>
      </p:sp>
      <p:pic>
        <p:nvPicPr>
          <p:cNvPr id="4" name="Imagen 3" descr="Captura de pantalla 2016-02-19 a las 5.37.50 a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1" y="943429"/>
            <a:ext cx="5938156" cy="440139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95172" y="5671691"/>
            <a:ext cx="5606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95959"/>
                </a:solidFill>
              </a:rPr>
              <a:t>Kuhn F., </a:t>
            </a:r>
            <a:r>
              <a:rPr lang="es-ES" sz="1400" dirty="0" err="1">
                <a:solidFill>
                  <a:srgbClr val="595959"/>
                </a:solidFill>
              </a:rPr>
              <a:t>Maisiak</a:t>
            </a:r>
            <a:r>
              <a:rPr lang="es-ES" sz="1400" dirty="0">
                <a:solidFill>
                  <a:srgbClr val="595959"/>
                </a:solidFill>
              </a:rPr>
              <a:t> R., Mann </a:t>
            </a:r>
            <a:r>
              <a:rPr lang="es-ES" sz="1400" dirty="0" err="1">
                <a:solidFill>
                  <a:srgbClr val="595959"/>
                </a:solidFill>
              </a:rPr>
              <a:t>LoRetta</a:t>
            </a:r>
            <a:r>
              <a:rPr lang="es-ES" sz="1400" dirty="0">
                <a:solidFill>
                  <a:srgbClr val="595959"/>
                </a:solidFill>
              </a:rPr>
              <a:t>, Mester V., Morris R.,</a:t>
            </a:r>
            <a:r>
              <a:rPr lang="es-ES" sz="1400" dirty="0" err="1">
                <a:solidFill>
                  <a:srgbClr val="595959"/>
                </a:solidFill>
              </a:rPr>
              <a:t>Witherspoon</a:t>
            </a:r>
            <a:r>
              <a:rPr lang="es-ES" sz="1400" dirty="0">
                <a:solidFill>
                  <a:srgbClr val="595959"/>
                </a:solidFill>
              </a:rPr>
              <a:t> D. </a:t>
            </a:r>
            <a:r>
              <a:rPr lang="es-ES" sz="1400" dirty="0" err="1">
                <a:solidFill>
                  <a:srgbClr val="595959"/>
                </a:solidFill>
              </a:rPr>
              <a:t>The</a:t>
            </a:r>
            <a:r>
              <a:rPr lang="es-ES" sz="1400" dirty="0">
                <a:solidFill>
                  <a:srgbClr val="595959"/>
                </a:solidFill>
              </a:rPr>
              <a:t> Ocular Trauma Score (OTS). </a:t>
            </a:r>
            <a:r>
              <a:rPr lang="es-ES" sz="1400" dirty="0" err="1">
                <a:solidFill>
                  <a:srgbClr val="595959"/>
                </a:solidFill>
              </a:rPr>
              <a:t>Ophthalmol</a:t>
            </a:r>
            <a:r>
              <a:rPr lang="es-ES" sz="1400" dirty="0">
                <a:solidFill>
                  <a:srgbClr val="595959"/>
                </a:solidFill>
              </a:rPr>
              <a:t> </a:t>
            </a:r>
            <a:r>
              <a:rPr lang="es-ES" sz="1400" dirty="0" err="1">
                <a:solidFill>
                  <a:srgbClr val="595959"/>
                </a:solidFill>
              </a:rPr>
              <a:t>Clin</a:t>
            </a:r>
            <a:r>
              <a:rPr lang="es-ES" sz="1400" dirty="0">
                <a:solidFill>
                  <a:srgbClr val="595959"/>
                </a:solidFill>
              </a:rPr>
              <a:t> N Am2002. 163-165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D7F8CA-421A-7645-8804-F90836C48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6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65"/>
    </mc:Choice>
    <mc:Fallback>
      <p:transition spd="slow" advTm="7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PRONÓSTICO VISUAL</a:t>
            </a:r>
          </a:p>
        </p:txBody>
      </p:sp>
      <p:pic>
        <p:nvPicPr>
          <p:cNvPr id="3" name="Imagen 2" descr="Captura de pantalla 2016-02-19 a las 5.38.01 a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" y="1796143"/>
            <a:ext cx="8590050" cy="24047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75429" y="5279571"/>
            <a:ext cx="571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95959"/>
                </a:solidFill>
              </a:rPr>
              <a:t>Kuhn F., </a:t>
            </a:r>
            <a:r>
              <a:rPr lang="es-ES" sz="1400" dirty="0" err="1">
                <a:solidFill>
                  <a:srgbClr val="595959"/>
                </a:solidFill>
              </a:rPr>
              <a:t>Maisiak</a:t>
            </a:r>
            <a:r>
              <a:rPr lang="es-ES" sz="1400" dirty="0">
                <a:solidFill>
                  <a:srgbClr val="595959"/>
                </a:solidFill>
              </a:rPr>
              <a:t> R., Mann </a:t>
            </a:r>
            <a:r>
              <a:rPr lang="es-ES" sz="1400" dirty="0" err="1">
                <a:solidFill>
                  <a:srgbClr val="595959"/>
                </a:solidFill>
              </a:rPr>
              <a:t>LoRetta</a:t>
            </a:r>
            <a:r>
              <a:rPr lang="es-ES" sz="1400" dirty="0">
                <a:solidFill>
                  <a:srgbClr val="595959"/>
                </a:solidFill>
              </a:rPr>
              <a:t>, Mester V., Morris R.,</a:t>
            </a:r>
            <a:r>
              <a:rPr lang="es-ES" sz="1400" dirty="0" err="1">
                <a:solidFill>
                  <a:srgbClr val="595959"/>
                </a:solidFill>
              </a:rPr>
              <a:t>Witherspoon</a:t>
            </a:r>
            <a:r>
              <a:rPr lang="es-ES" sz="1400" dirty="0">
                <a:solidFill>
                  <a:srgbClr val="595959"/>
                </a:solidFill>
              </a:rPr>
              <a:t> D. </a:t>
            </a:r>
            <a:r>
              <a:rPr lang="es-ES" sz="1400" dirty="0" err="1">
                <a:solidFill>
                  <a:srgbClr val="595959"/>
                </a:solidFill>
              </a:rPr>
              <a:t>The</a:t>
            </a:r>
            <a:r>
              <a:rPr lang="es-ES" sz="1400" dirty="0">
                <a:solidFill>
                  <a:srgbClr val="595959"/>
                </a:solidFill>
              </a:rPr>
              <a:t> Ocular Trauma Score (OTS). </a:t>
            </a:r>
            <a:r>
              <a:rPr lang="es-ES" sz="1400" dirty="0" err="1">
                <a:solidFill>
                  <a:srgbClr val="595959"/>
                </a:solidFill>
              </a:rPr>
              <a:t>Ophthalmol</a:t>
            </a:r>
            <a:r>
              <a:rPr lang="es-ES" sz="1400" dirty="0">
                <a:solidFill>
                  <a:srgbClr val="595959"/>
                </a:solidFill>
              </a:rPr>
              <a:t> </a:t>
            </a:r>
            <a:r>
              <a:rPr lang="es-ES" sz="1400" dirty="0" err="1">
                <a:solidFill>
                  <a:srgbClr val="595959"/>
                </a:solidFill>
              </a:rPr>
              <a:t>Clin</a:t>
            </a:r>
            <a:r>
              <a:rPr lang="es-ES" sz="1400" dirty="0">
                <a:solidFill>
                  <a:srgbClr val="595959"/>
                </a:solidFill>
              </a:rPr>
              <a:t> N Am2002. 163-165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EE6EBD-A0C4-904E-BFEB-0165BD75D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3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57"/>
    </mc:Choice>
    <mc:Fallback>
      <p:transition spd="slow" advTm="3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toda lesión originada por un agente mecánico sobre el ojo, que ocasiona daño tisular de diverso grado (leve, moderado, grave).</a:t>
            </a:r>
          </a:p>
          <a:p>
            <a:pPr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compromiso de la función visual, temporal o permanente.</a:t>
            </a:r>
          </a:p>
          <a:p>
            <a:pPr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clasificación del trauma ocular se basa en las estructuras dañadas durante el evento.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031067" y="5726053"/>
            <a:ext cx="57742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95959"/>
                </a:solidFill>
              </a:rPr>
              <a:t>Guía de Práctica Clínica. Diagnóstico y Tratamiento de la Contusión ocular y orbitaria. Catálogo Maestro de Guías de Práctica Clínica: IMSS-424-10. 2010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FB7EE7-65EF-B249-8CD2-F0EDAAB99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17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6"/>
    </mc:Choice>
    <mc:Fallback>
      <p:transition spd="slow" advTm="2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6266" y="1239837"/>
            <a:ext cx="8957733" cy="493762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Evaluación completa del ojo y anexos.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Lesiones de riesgo vital.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Lesiones oculares urgentes.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Extensión total de la lesión ocular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Identificación de factores de interferencia.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Lesiones sin riesgo vital.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Enfermedades asociadas.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Cuerpos extraños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Necesidad de ampliar el estudio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Radiológico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Ecográfico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Laboratorio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rgbClr val="595959"/>
                </a:solidFill>
              </a:rPr>
              <a:t>Diseño del plan </a:t>
            </a:r>
            <a:r>
              <a:rPr lang="es-ES" dirty="0" err="1">
                <a:solidFill>
                  <a:srgbClr val="595959"/>
                </a:solidFill>
              </a:rPr>
              <a:t>terapeútico</a:t>
            </a:r>
            <a:r>
              <a:rPr lang="es-ES" dirty="0">
                <a:solidFill>
                  <a:srgbClr val="595959"/>
                </a:solidFill>
              </a:rPr>
              <a:t> inicial</a:t>
            </a:r>
          </a:p>
        </p:txBody>
      </p:sp>
      <p:pic>
        <p:nvPicPr>
          <p:cNvPr id="4" name="Imagen 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1" y="1239836"/>
            <a:ext cx="2818971" cy="1875897"/>
          </a:xfrm>
          <a:prstGeom prst="rect">
            <a:avLst/>
          </a:prstGeom>
        </p:spPr>
      </p:pic>
      <p:pic>
        <p:nvPicPr>
          <p:cNvPr id="5" name="Imagen 4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1" y="3335865"/>
            <a:ext cx="2916778" cy="1940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911600" y="5808133"/>
            <a:ext cx="4893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rgbClr val="595959"/>
                </a:solidFill>
              </a:rPr>
              <a:t>Shingleton</a:t>
            </a:r>
            <a:r>
              <a:rPr lang="es-ES" sz="1400" dirty="0">
                <a:solidFill>
                  <a:srgbClr val="595959"/>
                </a:solidFill>
              </a:rPr>
              <a:t> B., </a:t>
            </a:r>
            <a:r>
              <a:rPr lang="es-ES" sz="1400" dirty="0" err="1">
                <a:solidFill>
                  <a:srgbClr val="595959"/>
                </a:solidFill>
              </a:rPr>
              <a:t>Hersh</a:t>
            </a:r>
            <a:r>
              <a:rPr lang="es-ES" sz="1400" dirty="0">
                <a:solidFill>
                  <a:srgbClr val="595959"/>
                </a:solidFill>
              </a:rPr>
              <a:t> P. Traumatismos oculares. </a:t>
            </a:r>
            <a:r>
              <a:rPr lang="es-ES" sz="1400" dirty="0" err="1">
                <a:solidFill>
                  <a:srgbClr val="595959"/>
                </a:solidFill>
              </a:rPr>
              <a:t>Mosby</a:t>
            </a:r>
            <a:r>
              <a:rPr lang="es-ES" sz="1400" dirty="0">
                <a:solidFill>
                  <a:srgbClr val="595959"/>
                </a:solidFill>
              </a:rPr>
              <a:t> 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63E379-9FEB-5A4F-ADBF-71B335BAE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61"/>
    </mc:Choice>
    <mc:Fallback>
      <p:transition spd="slow" advTm="4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295"/>
          </a:xfrm>
        </p:spPr>
        <p:txBody>
          <a:bodyPr>
            <a:normAutofit fontScale="90000"/>
          </a:bodyPr>
          <a:lstStyle/>
          <a:p>
            <a:r>
              <a:rPr lang="es-ES" dirty="0"/>
              <a:t>TRAUMATISMO OCULAR</a:t>
            </a:r>
          </a:p>
        </p:txBody>
      </p:sp>
      <p:pic>
        <p:nvPicPr>
          <p:cNvPr id="6" name="Marcador de contenido 5" descr="Captura de pantalla 2018-01-28 a la(s) 9.55.42 p.m.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6309"/>
          <a:stretch>
            <a:fillRect/>
          </a:stretch>
        </p:blipFill>
        <p:spPr>
          <a:xfrm>
            <a:off x="457200" y="1032933"/>
            <a:ext cx="8229600" cy="4525963"/>
          </a:xfrm>
        </p:spPr>
      </p:pic>
      <p:sp>
        <p:nvSpPr>
          <p:cNvPr id="7" name="CuadroTexto 6"/>
          <p:cNvSpPr txBox="1"/>
          <p:nvPr/>
        </p:nvSpPr>
        <p:spPr>
          <a:xfrm>
            <a:off x="3048000" y="5558896"/>
            <a:ext cx="6096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595959"/>
                </a:solidFill>
              </a:rPr>
              <a:t>Guía de Práctica Clínica. Diagnóstico y Tratamiento de la Contusión ocular y orbitaria. Catálogo Maestro de Guías de Práctica Clínica: IMSS-424-10. 2010</a:t>
            </a:r>
          </a:p>
          <a:p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BB9698-F2ED-2A48-B7E7-77C65702C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"/>
    </mc:Choice>
    <mc:Fallback>
      <p:transition spd="slow" advTm="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4000" y="1600200"/>
            <a:ext cx="8229600" cy="4525963"/>
          </a:xfrm>
        </p:spPr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Síntomas iniciales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Sintomatología 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Dolor, fotofobia</a:t>
            </a:r>
          </a:p>
          <a:p>
            <a:pPr lvl="1"/>
            <a:r>
              <a:rPr lang="es-ES" dirty="0">
                <a:solidFill>
                  <a:srgbClr val="595959"/>
                </a:solidFill>
              </a:rPr>
              <a:t>Disminución agudeza visual</a:t>
            </a:r>
          </a:p>
        </p:txBody>
      </p:sp>
      <p:pic>
        <p:nvPicPr>
          <p:cNvPr id="4" name="Imagen 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92" y="1600200"/>
            <a:ext cx="3843008" cy="16679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7EC85D-AB38-FC41-915D-63A993865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3"/>
    </mc:Choice>
    <mc:Fallback>
      <p:transition spd="slow" advTm="1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1"/>
          </a:xfrm>
        </p:spPr>
        <p:txBody>
          <a:bodyPr/>
          <a:lstStyle/>
          <a:p>
            <a:r>
              <a:rPr lang="es-ES" dirty="0"/>
              <a:t>TRUMATISMO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800" y="1117600"/>
            <a:ext cx="8686800" cy="5008564"/>
          </a:xfrm>
        </p:spPr>
        <p:txBody>
          <a:bodyPr>
            <a:normAutofit lnSpcReduction="10000"/>
          </a:bodyPr>
          <a:lstStyle/>
          <a:p>
            <a:endParaRPr lang="es-ES" dirty="0">
              <a:solidFill>
                <a:srgbClr val="595959"/>
              </a:solidFill>
            </a:endParaRPr>
          </a:p>
          <a:p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Revisión completa organizada.</a:t>
            </a:r>
          </a:p>
          <a:p>
            <a:r>
              <a:rPr lang="es-ES" dirty="0">
                <a:solidFill>
                  <a:srgbClr val="595959"/>
                </a:solidFill>
              </a:rPr>
              <a:t>No requiere instrumental complicado.</a:t>
            </a:r>
          </a:p>
          <a:p>
            <a:pPr algn="just"/>
            <a:r>
              <a:rPr lang="es-ES" dirty="0" err="1">
                <a:solidFill>
                  <a:srgbClr val="595959"/>
                </a:solidFill>
              </a:rPr>
              <a:t>Desmarres</a:t>
            </a:r>
            <a:r>
              <a:rPr lang="es-ES" dirty="0">
                <a:solidFill>
                  <a:srgbClr val="595959"/>
                </a:solidFill>
              </a:rPr>
              <a:t>, blefaróstato, lámpara, oftalmoscopio.</a:t>
            </a:r>
          </a:p>
          <a:p>
            <a:r>
              <a:rPr lang="es-ES" dirty="0">
                <a:solidFill>
                  <a:srgbClr val="595959"/>
                </a:solidFill>
              </a:rPr>
              <a:t>No presión intraocular con tonómetro.</a:t>
            </a:r>
          </a:p>
          <a:p>
            <a:r>
              <a:rPr lang="es-ES" dirty="0">
                <a:solidFill>
                  <a:srgbClr val="595959"/>
                </a:solidFill>
              </a:rPr>
              <a:t>No ultrasonido. 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Medidas cuidadosa pueden salvar la visión del paciente y prevenir secuelas serias.</a:t>
            </a:r>
          </a:p>
        </p:txBody>
      </p:sp>
      <p:pic>
        <p:nvPicPr>
          <p:cNvPr id="4" name="Imagen 3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96" y="1117599"/>
            <a:ext cx="2407853" cy="16023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AC081C-714E-4E41-B0D9-89860D0B8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68"/>
    </mc:Choice>
    <mc:Fallback>
      <p:transition spd="slow" advTm="6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836712"/>
            <a:ext cx="8617230" cy="515768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dirty="0">
                <a:solidFill>
                  <a:srgbClr val="595959"/>
                </a:solidFill>
              </a:rPr>
              <a:t>Inspección (varía dependiendo integridad del paciente y del globo ocular)</a:t>
            </a:r>
          </a:p>
          <a:p>
            <a:r>
              <a:rPr lang="es-ES" dirty="0">
                <a:solidFill>
                  <a:srgbClr val="595959"/>
                </a:solidFill>
              </a:rPr>
              <a:t>Agudeza visual</a:t>
            </a:r>
          </a:p>
          <a:p>
            <a:r>
              <a:rPr lang="es-ES" dirty="0">
                <a:solidFill>
                  <a:srgbClr val="595959"/>
                </a:solidFill>
              </a:rPr>
              <a:t>Visión colores</a:t>
            </a:r>
          </a:p>
          <a:p>
            <a:r>
              <a:rPr lang="es-ES" dirty="0">
                <a:solidFill>
                  <a:srgbClr val="595959"/>
                </a:solidFill>
              </a:rPr>
              <a:t>Reflejos pupilares</a:t>
            </a:r>
          </a:p>
          <a:p>
            <a:r>
              <a:rPr lang="es-ES" dirty="0">
                <a:solidFill>
                  <a:srgbClr val="595959"/>
                </a:solidFill>
              </a:rPr>
              <a:t>Movimientos oculares</a:t>
            </a:r>
          </a:p>
          <a:p>
            <a:r>
              <a:rPr lang="es-ES" dirty="0">
                <a:solidFill>
                  <a:srgbClr val="595959"/>
                </a:solidFill>
              </a:rPr>
              <a:t>Reflejo rojo</a:t>
            </a:r>
          </a:p>
          <a:p>
            <a:r>
              <a:rPr lang="es-ES" dirty="0">
                <a:solidFill>
                  <a:srgbClr val="595959"/>
                </a:solidFill>
              </a:rPr>
              <a:t>Fondo de ojo</a:t>
            </a:r>
          </a:p>
          <a:p>
            <a:r>
              <a:rPr lang="es-ES" dirty="0" err="1">
                <a:solidFill>
                  <a:srgbClr val="595959"/>
                </a:solidFill>
              </a:rPr>
              <a:t>Biomicroscopía</a:t>
            </a:r>
            <a:endParaRPr lang="es-ES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s-ES" dirty="0">
              <a:solidFill>
                <a:srgbClr val="595959"/>
              </a:solidFill>
            </a:endParaRPr>
          </a:p>
          <a:p>
            <a:pPr lvl="1" algn="just"/>
            <a:r>
              <a:rPr lang="es-ES" dirty="0">
                <a:solidFill>
                  <a:srgbClr val="595959"/>
                </a:solidFill>
              </a:rPr>
              <a:t>Sospecha o evidencia de heridas o ruptura globo ocular, parche protector</a:t>
            </a:r>
          </a:p>
          <a:p>
            <a:pPr marL="457200" lvl="1" indent="0" algn="ctr">
              <a:buNone/>
            </a:pPr>
            <a:r>
              <a:rPr lang="es-ES" b="1" dirty="0">
                <a:solidFill>
                  <a:srgbClr val="595959"/>
                </a:solidFill>
              </a:rPr>
              <a:t>OFTALMÓLOGO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28267" y="5348069"/>
            <a:ext cx="2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Harlan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Evaluation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patientes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ocular trauma.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Ophthalmol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Clin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 Am. 2002, 15;153-161</a:t>
            </a:r>
          </a:p>
        </p:txBody>
      </p:sp>
      <p:pic>
        <p:nvPicPr>
          <p:cNvPr id="5" name="Imagen 4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08" y="1310216"/>
            <a:ext cx="3814233" cy="1217105"/>
          </a:xfrm>
          <a:prstGeom prst="rect">
            <a:avLst/>
          </a:prstGeom>
        </p:spPr>
      </p:pic>
      <p:pic>
        <p:nvPicPr>
          <p:cNvPr id="6" name="Imagen 5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2925936"/>
            <a:ext cx="2152650" cy="1353964"/>
          </a:xfrm>
          <a:prstGeom prst="rect">
            <a:avLst/>
          </a:prstGeom>
        </p:spPr>
      </p:pic>
      <p:pic>
        <p:nvPicPr>
          <p:cNvPr id="7" name="Imagen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83" y="2773536"/>
            <a:ext cx="2055283" cy="205528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3F2EBC1-B88E-424E-BA7D-183378B25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6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8"/>
    </mc:Choice>
    <mc:Fallback>
      <p:transition spd="slow" advTm="3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EXPLORACIÓN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173736">
              <a:defRPr/>
            </a:pPr>
            <a:r>
              <a:rPr lang="es-MX" dirty="0">
                <a:solidFill>
                  <a:srgbClr val="595959"/>
                </a:solidFill>
                <a:latin typeface="Tw Cen MT" charset="0"/>
              </a:rPr>
              <a:t>Agudeza visual</a:t>
            </a:r>
          </a:p>
          <a:p>
            <a:pPr indent="-173736">
              <a:defRPr/>
            </a:pPr>
            <a:r>
              <a:rPr lang="es-MX" dirty="0">
                <a:solidFill>
                  <a:srgbClr val="595959"/>
                </a:solidFill>
                <a:latin typeface="Tw Cen MT" charset="0"/>
              </a:rPr>
              <a:t>Reflejos pupilares</a:t>
            </a:r>
          </a:p>
          <a:p>
            <a:pPr marL="447675" lvl="1" indent="-382588">
              <a:buSzPct val="80000"/>
              <a:buFont typeface="Wingdings 2" charset="0"/>
              <a:buChar char=""/>
              <a:defRPr/>
            </a:pPr>
            <a:r>
              <a:rPr lang="es-MX" b="1" u="sng" dirty="0">
                <a:solidFill>
                  <a:srgbClr val="595959"/>
                </a:solidFill>
                <a:latin typeface="Tw Cen MT" charset="0"/>
              </a:rPr>
              <a:t>Oftalmoscopía  y Refracción</a:t>
            </a:r>
          </a:p>
          <a:p>
            <a:pPr indent="-173736">
              <a:defRPr/>
            </a:pPr>
            <a:r>
              <a:rPr lang="es-MX" dirty="0">
                <a:solidFill>
                  <a:srgbClr val="595959"/>
                </a:solidFill>
                <a:latin typeface="Tw Cen MT" charset="0"/>
              </a:rPr>
              <a:t>Ultrasonido (si no está contraindicado)</a:t>
            </a:r>
          </a:p>
          <a:p>
            <a:pPr indent="-173736">
              <a:defRPr/>
            </a:pPr>
            <a:r>
              <a:rPr lang="es-MX" dirty="0">
                <a:solidFill>
                  <a:srgbClr val="595959"/>
                </a:solidFill>
                <a:latin typeface="Tw Cen MT" charset="0"/>
              </a:rPr>
              <a:t>TAC</a:t>
            </a:r>
          </a:p>
          <a:p>
            <a:pPr marL="65087" lvl="1" indent="0">
              <a:buSzPct val="80000"/>
              <a:buNone/>
              <a:defRPr/>
            </a:pPr>
            <a:endParaRPr lang="es-MX" b="1" u="sng" dirty="0">
              <a:solidFill>
                <a:srgbClr val="595959"/>
              </a:solidFill>
              <a:latin typeface="Tw Cen MT" charset="0"/>
            </a:endParaRPr>
          </a:p>
          <a:p>
            <a:pPr indent="-173736">
              <a:buNone/>
              <a:defRPr/>
            </a:pPr>
            <a:endParaRPr lang="es-MX" dirty="0">
              <a:latin typeface="Tw Cen MT" charset="0"/>
            </a:endParaRPr>
          </a:p>
          <a:p>
            <a:pPr indent="-173736">
              <a:defRPr/>
            </a:pPr>
            <a:endParaRPr lang="es-MX" dirty="0">
              <a:latin typeface="Tw Cen MT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656667" y="4995333"/>
            <a:ext cx="358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Harlan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Evaluation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patientes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ocular trauma.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Ophthalmol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Clin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 Am. 2002, 15;153-161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BF4A20-6F24-2E4C-86F2-3852D4649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4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89"/>
    </mc:Choice>
    <mc:Fallback>
      <p:transition spd="slow" advTm="9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FONDO DE OJO</a:t>
            </a:r>
          </a:p>
        </p:txBody>
      </p:sp>
      <p:pic>
        <p:nvPicPr>
          <p:cNvPr id="59394" name="Marcador de contenid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539750" y="1484313"/>
            <a:ext cx="3514725" cy="2449512"/>
          </a:xfrm>
        </p:spPr>
      </p:pic>
      <p:pic>
        <p:nvPicPr>
          <p:cNvPr id="59395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6975"/>
            <a:ext cx="26543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1125538"/>
            <a:ext cx="2586037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89363"/>
            <a:ext cx="34925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FD8099-2300-334A-8019-65E9ACD43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0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0"/>
    </mc:Choice>
    <mc:Fallback>
      <p:transition spd="slow" advTm="2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REFRACCIÓN </a:t>
            </a:r>
          </a:p>
        </p:txBody>
      </p:sp>
      <p:pic>
        <p:nvPicPr>
          <p:cNvPr id="4" name="Marcador de contenido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r="20389"/>
          <a:stretch>
            <a:fillRect/>
          </a:stretch>
        </p:blipFill>
        <p:spPr>
          <a:xfrm>
            <a:off x="1947333" y="1417638"/>
            <a:ext cx="4529943" cy="2491294"/>
          </a:xfrm>
        </p:spPr>
      </p:pic>
      <p:pic>
        <p:nvPicPr>
          <p:cNvPr id="6" name="Marcador de contenido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3" b="18393"/>
          <a:stretch>
            <a:fillRect/>
          </a:stretch>
        </p:blipFill>
        <p:spPr>
          <a:xfrm>
            <a:off x="1947333" y="3908932"/>
            <a:ext cx="4529943" cy="24912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387477-FAC7-574E-A47F-5DE220374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9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3"/>
    </mc:Choice>
    <mc:Fallback>
      <p:transition spd="slow" advTm="1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8362"/>
            <a:ext cx="8229600" cy="1143000"/>
          </a:xfrm>
        </p:spPr>
        <p:txBody>
          <a:bodyPr/>
          <a:lstStyle/>
          <a:p>
            <a:r>
              <a:rPr lang="es-ES" dirty="0"/>
              <a:t>PÁRPADOS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6604" y="1341362"/>
            <a:ext cx="8229600" cy="4525963"/>
          </a:xfrm>
        </p:spPr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Edema</a:t>
            </a:r>
          </a:p>
          <a:p>
            <a:r>
              <a:rPr lang="es-ES" dirty="0">
                <a:solidFill>
                  <a:srgbClr val="595959"/>
                </a:solidFill>
              </a:rPr>
              <a:t>Equimosis</a:t>
            </a:r>
          </a:p>
          <a:p>
            <a:r>
              <a:rPr lang="es-ES" dirty="0">
                <a:solidFill>
                  <a:srgbClr val="595959"/>
                </a:solidFill>
              </a:rPr>
              <a:t>Quemaduras</a:t>
            </a:r>
          </a:p>
          <a:p>
            <a:r>
              <a:rPr lang="es-ES" dirty="0">
                <a:solidFill>
                  <a:srgbClr val="595959"/>
                </a:solidFill>
              </a:rPr>
              <a:t>Laceraciones párpado, borde libre, canalículo</a:t>
            </a:r>
          </a:p>
          <a:p>
            <a:r>
              <a:rPr lang="es-ES" dirty="0" err="1">
                <a:solidFill>
                  <a:srgbClr val="595959"/>
                </a:solidFill>
              </a:rPr>
              <a:t>Ptosis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Cuerpos extraños</a:t>
            </a:r>
          </a:p>
          <a:p>
            <a:r>
              <a:rPr lang="es-ES" dirty="0">
                <a:solidFill>
                  <a:srgbClr val="595959"/>
                </a:solidFill>
              </a:rPr>
              <a:t>Avulsión tendón cantal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2F2018-1025-F648-8882-948F54EFB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3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53"/>
    </mc:Choice>
    <mc:Fallback>
      <p:transition spd="slow" advTm="3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872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4664"/>
            <a:ext cx="5445224" cy="54452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265035-EE55-AF41-93AF-9695451A3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60"/>
    </mc:Choice>
    <mc:Fallback>
      <p:transition spd="slow" advTm="4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3629"/>
          </a:xfrm>
        </p:spPr>
        <p:txBody>
          <a:bodyPr>
            <a:normAutofit fontScale="90000"/>
          </a:bodyPr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7737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4100" dirty="0">
                <a:solidFill>
                  <a:srgbClr val="595959"/>
                </a:solidFill>
              </a:rPr>
              <a:t>En el trauma ocular hay </a:t>
            </a:r>
            <a:r>
              <a:rPr lang="es-ES" sz="4100" dirty="0" err="1">
                <a:solidFill>
                  <a:srgbClr val="595959"/>
                </a:solidFill>
              </a:rPr>
              <a:t>compresión</a:t>
            </a:r>
            <a:r>
              <a:rPr lang="es-ES" sz="4100" dirty="0">
                <a:solidFill>
                  <a:srgbClr val="595959"/>
                </a:solidFill>
              </a:rPr>
              <a:t> del eje antero-posterior con </a:t>
            </a:r>
            <a:r>
              <a:rPr lang="es-ES" sz="4100" dirty="0" err="1">
                <a:solidFill>
                  <a:srgbClr val="595959"/>
                </a:solidFill>
              </a:rPr>
              <a:t>elongación</a:t>
            </a:r>
            <a:r>
              <a:rPr lang="es-ES" sz="4100" dirty="0">
                <a:solidFill>
                  <a:srgbClr val="595959"/>
                </a:solidFill>
              </a:rPr>
              <a:t> del ecuador, el retorno a la forma normal ocasiona mayor </a:t>
            </a:r>
            <a:r>
              <a:rPr lang="es-ES" sz="4100" dirty="0" err="1">
                <a:solidFill>
                  <a:srgbClr val="595959"/>
                </a:solidFill>
              </a:rPr>
              <a:t>daño</a:t>
            </a:r>
            <a:r>
              <a:rPr lang="es-ES" sz="4100" dirty="0">
                <a:solidFill>
                  <a:srgbClr val="595959"/>
                </a:solidFill>
              </a:rPr>
              <a:t>, explicando </a:t>
            </a:r>
            <a:r>
              <a:rPr lang="es-ES" sz="4100" dirty="0" err="1">
                <a:solidFill>
                  <a:srgbClr val="595959"/>
                </a:solidFill>
              </a:rPr>
              <a:t>asi</a:t>
            </a:r>
            <a:r>
              <a:rPr lang="es-ES" sz="4100" dirty="0">
                <a:solidFill>
                  <a:srgbClr val="595959"/>
                </a:solidFill>
              </a:rPr>
              <a:t>́ la presencia de lesiones en polo posterior y anterior. </a:t>
            </a:r>
          </a:p>
          <a:p>
            <a:pPr algn="just"/>
            <a:r>
              <a:rPr lang="es-ES" sz="4100" dirty="0">
                <a:solidFill>
                  <a:srgbClr val="595959"/>
                </a:solidFill>
              </a:rPr>
              <a:t>Los accidentes en el trabajo </a:t>
            </a:r>
            <a:r>
              <a:rPr lang="es-ES" sz="4100" dirty="0" err="1">
                <a:solidFill>
                  <a:srgbClr val="595959"/>
                </a:solidFill>
              </a:rPr>
              <a:t>agrícola</a:t>
            </a:r>
            <a:r>
              <a:rPr lang="es-ES" sz="4100" dirty="0">
                <a:solidFill>
                  <a:srgbClr val="595959"/>
                </a:solidFill>
              </a:rPr>
              <a:t>, de </a:t>
            </a:r>
            <a:r>
              <a:rPr lang="es-ES" sz="4100" dirty="0" err="1">
                <a:solidFill>
                  <a:srgbClr val="595959"/>
                </a:solidFill>
              </a:rPr>
              <a:t>construcción</a:t>
            </a:r>
            <a:r>
              <a:rPr lang="es-ES" sz="4100" dirty="0">
                <a:solidFill>
                  <a:srgbClr val="595959"/>
                </a:solidFill>
              </a:rPr>
              <a:t>, industrial, en el hogar, en los deportes, </a:t>
            </a:r>
            <a:r>
              <a:rPr lang="es-ES" sz="4100" dirty="0" err="1">
                <a:solidFill>
                  <a:srgbClr val="595959"/>
                </a:solidFill>
              </a:rPr>
              <a:t>asi</a:t>
            </a:r>
            <a:r>
              <a:rPr lang="es-ES" sz="4100" dirty="0">
                <a:solidFill>
                  <a:srgbClr val="595959"/>
                </a:solidFill>
              </a:rPr>
              <a:t>́ como las agresiones </a:t>
            </a:r>
            <a:r>
              <a:rPr lang="es-ES" sz="4100" dirty="0" err="1">
                <a:solidFill>
                  <a:srgbClr val="595959"/>
                </a:solidFill>
              </a:rPr>
              <a:t>físicas</a:t>
            </a:r>
            <a:r>
              <a:rPr lang="es-ES" sz="4100" dirty="0">
                <a:solidFill>
                  <a:srgbClr val="595959"/>
                </a:solidFill>
              </a:rPr>
              <a:t> y los accidentes de </a:t>
            </a:r>
            <a:r>
              <a:rPr lang="es-ES" sz="4100" dirty="0" err="1">
                <a:solidFill>
                  <a:srgbClr val="595959"/>
                </a:solidFill>
              </a:rPr>
              <a:t>tráfico</a:t>
            </a:r>
            <a:r>
              <a:rPr lang="es-ES" sz="4100" dirty="0">
                <a:solidFill>
                  <a:srgbClr val="595959"/>
                </a:solidFill>
              </a:rPr>
              <a:t>, son la causa </a:t>
            </a:r>
            <a:r>
              <a:rPr lang="es-ES" sz="4100" dirty="0" err="1">
                <a:solidFill>
                  <a:srgbClr val="595959"/>
                </a:solidFill>
              </a:rPr>
              <a:t>más</a:t>
            </a:r>
            <a:r>
              <a:rPr lang="es-ES" sz="4100" dirty="0">
                <a:solidFill>
                  <a:srgbClr val="595959"/>
                </a:solidFill>
              </a:rPr>
              <a:t> </a:t>
            </a:r>
            <a:r>
              <a:rPr lang="es-ES" sz="4100" dirty="0" err="1">
                <a:solidFill>
                  <a:srgbClr val="595959"/>
                </a:solidFill>
              </a:rPr>
              <a:t>común</a:t>
            </a:r>
            <a:r>
              <a:rPr lang="es-ES" sz="4100" dirty="0">
                <a:solidFill>
                  <a:srgbClr val="595959"/>
                </a:solidFill>
              </a:rPr>
              <a:t>, siendo estos </a:t>
            </a:r>
            <a:r>
              <a:rPr lang="es-ES" sz="4100" dirty="0" err="1">
                <a:solidFill>
                  <a:srgbClr val="595959"/>
                </a:solidFill>
              </a:rPr>
              <a:t>últimos</a:t>
            </a:r>
            <a:r>
              <a:rPr lang="es-ES" sz="4100" dirty="0">
                <a:solidFill>
                  <a:srgbClr val="595959"/>
                </a:solidFill>
              </a:rPr>
              <a:t>  los que causan mayor gravedad.</a:t>
            </a:r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437467" y="5503335"/>
            <a:ext cx="5249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rgbClr val="595959"/>
                </a:solidFill>
              </a:rPr>
              <a:t>Guía de Práctica Clínica. Diagnóstico y Tratamiento de trauma de conjuntiva y abrasión corneal.. Catálogo Maestro de Guías de Práctica Clínica: IMSS-520-11. 2010.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938326-92B3-5246-83E7-58DAB024B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3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97"/>
    </mc:Choice>
    <mc:Fallback>
      <p:transition spd="slow" advTm="3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26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4608512" cy="4458244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HERIDA PALPEBRAL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0E801E-FC5E-8140-9F28-D0FCB1BE5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6"/>
    </mc:Choice>
    <mc:Fallback>
      <p:transition spd="slow" advTm="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26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6753900" cy="61248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E43536-2A43-134D-875D-2E5653816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5"/>
    </mc:Choice>
    <mc:Fallback>
      <p:transition spd="slow" advTm="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26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6264696" cy="57187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B40A98-D5A7-9142-AD08-CD5D72B82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8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1"/>
    </mc:Choice>
    <mc:Fallback>
      <p:transition spd="slow" advTm="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25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36712"/>
            <a:ext cx="5521031" cy="50851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439915-6E2D-8448-8221-0DBAB1F5F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34"/>
    </mc:Choice>
    <mc:Fallback>
      <p:transition spd="slow" advTm="3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VÍA LAGRIMAL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>
                <a:solidFill>
                  <a:srgbClr val="595959"/>
                </a:solidFill>
              </a:rPr>
              <a:t>Laceracíon</a:t>
            </a:r>
            <a:r>
              <a:rPr lang="es-ES" dirty="0">
                <a:solidFill>
                  <a:srgbClr val="595959"/>
                </a:solidFill>
              </a:rPr>
              <a:t> vía lagrimal</a:t>
            </a:r>
          </a:p>
          <a:p>
            <a:r>
              <a:rPr lang="es-ES" dirty="0">
                <a:solidFill>
                  <a:srgbClr val="595959"/>
                </a:solidFill>
              </a:rPr>
              <a:t>Dacriocistitis</a:t>
            </a:r>
          </a:p>
        </p:txBody>
      </p:sp>
      <p:pic>
        <p:nvPicPr>
          <p:cNvPr id="4" name="Imagen 3" descr="IMG_08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4964"/>
            <a:ext cx="3563888" cy="2672916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5"/>
          <a:srcRect t="9890" b="9890"/>
          <a:stretch>
            <a:fillRect/>
          </a:stretch>
        </p:blipFill>
        <p:spPr>
          <a:xfrm>
            <a:off x="4591249" y="3104964"/>
            <a:ext cx="4095551" cy="24819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6678FF-2437-EF40-A72D-44D61D2EF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5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66"/>
    </mc:Choice>
    <mc:Fallback>
      <p:transition spd="slow" advTm="21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ORBITA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Equimosis palpebral</a:t>
            </a:r>
          </a:p>
          <a:p>
            <a:r>
              <a:rPr lang="es-ES" dirty="0">
                <a:solidFill>
                  <a:srgbClr val="595959"/>
                </a:solidFill>
              </a:rPr>
              <a:t>Reborde orbitario</a:t>
            </a:r>
          </a:p>
          <a:p>
            <a:r>
              <a:rPr lang="es-ES" dirty="0">
                <a:solidFill>
                  <a:srgbClr val="595959"/>
                </a:solidFill>
              </a:rPr>
              <a:t>Enfisema subcutáneo</a:t>
            </a:r>
          </a:p>
          <a:p>
            <a:r>
              <a:rPr lang="es-ES" dirty="0" err="1">
                <a:solidFill>
                  <a:srgbClr val="595959"/>
                </a:solidFill>
              </a:rPr>
              <a:t>Enfotalmos</a:t>
            </a:r>
            <a:r>
              <a:rPr lang="es-ES" dirty="0">
                <a:solidFill>
                  <a:srgbClr val="595959"/>
                </a:solidFill>
              </a:rPr>
              <a:t>, exoftalmos</a:t>
            </a:r>
          </a:p>
          <a:p>
            <a:r>
              <a:rPr lang="es-ES" dirty="0">
                <a:solidFill>
                  <a:srgbClr val="595959"/>
                </a:solidFill>
              </a:rPr>
              <a:t>Fractura de órbita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C3E88D-D198-E34C-9CC0-4DA5856AC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1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00"/>
    </mc:Choice>
    <mc:Fallback>
      <p:transition spd="slow" advTm="5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FRACTURA DE ÓRBITA</a:t>
            </a:r>
          </a:p>
        </p:txBody>
      </p:sp>
      <p:pic>
        <p:nvPicPr>
          <p:cNvPr id="3" name="Imagen 2" descr="IMG_046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5628117" cy="42210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88966C-44A7-AB49-9591-719FF1BB7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8"/>
    </mc:Choice>
    <mc:Fallback>
      <p:transition spd="slow" advTm="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96" y="738717"/>
            <a:ext cx="3057920" cy="2072217"/>
          </a:xfrm>
          <a:prstGeom prst="rect">
            <a:avLst/>
          </a:prstGeom>
        </p:spPr>
      </p:pic>
      <p:pic>
        <p:nvPicPr>
          <p:cNvPr id="5" name="Imagen 4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1" y="1009650"/>
            <a:ext cx="2679700" cy="3035300"/>
          </a:xfrm>
          <a:prstGeom prst="rect">
            <a:avLst/>
          </a:prstGeom>
        </p:spPr>
      </p:pic>
      <p:pic>
        <p:nvPicPr>
          <p:cNvPr id="7" name="Imagen 6" descr="Captura de pantalla 2018-01-28 a la(s) 5.09.20 p.m.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96" y="3149598"/>
            <a:ext cx="2993669" cy="29612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57D01E-6F75-5248-BB08-8CB10369A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"/>
    </mc:Choice>
    <mc:Fallback>
      <p:transition spd="slow" advTm="1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GLOBO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rgbClr val="595959"/>
                </a:solidFill>
              </a:rPr>
              <a:t>Integridad, presión intraocular digital</a:t>
            </a:r>
          </a:p>
          <a:p>
            <a:r>
              <a:rPr lang="es-ES" dirty="0">
                <a:solidFill>
                  <a:srgbClr val="595959"/>
                </a:solidFill>
              </a:rPr>
              <a:t>Hemorragia </a:t>
            </a:r>
            <a:r>
              <a:rPr lang="es-ES" dirty="0" err="1">
                <a:solidFill>
                  <a:srgbClr val="595959"/>
                </a:solidFill>
              </a:rPr>
              <a:t>subconjuntival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Cámara anterior formada, estrecha</a:t>
            </a:r>
          </a:p>
          <a:p>
            <a:r>
              <a:rPr lang="es-ES" dirty="0" err="1">
                <a:solidFill>
                  <a:srgbClr val="595959"/>
                </a:solidFill>
              </a:rPr>
              <a:t>Proptosis</a:t>
            </a:r>
            <a:r>
              <a:rPr lang="es-ES" dirty="0">
                <a:solidFill>
                  <a:srgbClr val="595959"/>
                </a:solidFill>
              </a:rPr>
              <a:t> (hemorragia </a:t>
            </a:r>
            <a:r>
              <a:rPr lang="es-ES" dirty="0" err="1">
                <a:solidFill>
                  <a:srgbClr val="595959"/>
                </a:solidFill>
              </a:rPr>
              <a:t>retrobulbar</a:t>
            </a:r>
            <a:r>
              <a:rPr lang="es-ES" dirty="0">
                <a:solidFill>
                  <a:srgbClr val="595959"/>
                </a:solidFill>
              </a:rPr>
              <a:t>)</a:t>
            </a:r>
          </a:p>
          <a:p>
            <a:r>
              <a:rPr lang="es-ES" dirty="0" err="1">
                <a:solidFill>
                  <a:srgbClr val="595959"/>
                </a:solidFill>
              </a:rPr>
              <a:t>Enoftalmos</a:t>
            </a:r>
            <a:r>
              <a:rPr lang="es-ES" dirty="0">
                <a:solidFill>
                  <a:srgbClr val="595959"/>
                </a:solidFill>
              </a:rPr>
              <a:t> </a:t>
            </a:r>
          </a:p>
          <a:p>
            <a:r>
              <a:rPr lang="es-ES" dirty="0" err="1">
                <a:solidFill>
                  <a:srgbClr val="595959"/>
                </a:solidFill>
              </a:rPr>
              <a:t>Diplopia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Limitación movimientos oculares</a:t>
            </a:r>
          </a:p>
          <a:p>
            <a:endParaRPr lang="es-ES" dirty="0">
              <a:solidFill>
                <a:srgbClr val="595959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CFC0DA-E83B-DF4A-B9F3-9E498006D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5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66"/>
    </mc:Choice>
    <mc:Fallback>
      <p:transition spd="slow" advTm="6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26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6264695" cy="56823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A209A5-6CD2-9C49-97D4-53209F041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5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1"/>
    </mc:Choice>
    <mc:Fallback>
      <p:transition spd="slow" advTm="20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2766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s-ES" dirty="0">
                <a:solidFill>
                  <a:srgbClr val="595959"/>
                </a:solidFill>
              </a:rPr>
              <a:t>Causa común de deficiencia visual.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Incidencia aún alta, a pesar normas de seguridad implementadas.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Hasta 1/5 adultos.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Hombres 4/1 Mujeres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Más frecuente en gente joven.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Trauma ocular cerrado (contusión).</a:t>
            </a:r>
          </a:p>
          <a:p>
            <a:pPr lvl="1" algn="just"/>
            <a:r>
              <a:rPr lang="es-ES" dirty="0">
                <a:solidFill>
                  <a:srgbClr val="595959"/>
                </a:solidFill>
              </a:rPr>
              <a:t>Conmoción retiniana 9.4%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16% trauma mayor y 55% trauma facial-lesión </a:t>
            </a:r>
            <a:r>
              <a:rPr lang="es-ES" dirty="0" err="1">
                <a:solidFill>
                  <a:srgbClr val="595959"/>
                </a:solidFill>
              </a:rPr>
              <a:t>oculo</a:t>
            </a:r>
            <a:r>
              <a:rPr lang="es-ES" dirty="0">
                <a:solidFill>
                  <a:srgbClr val="595959"/>
                </a:solidFill>
              </a:rPr>
              <a:t>-orbitaria.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Según la OMS:</a:t>
            </a:r>
          </a:p>
          <a:p>
            <a:pPr lvl="1" algn="just"/>
            <a:r>
              <a:rPr lang="es-ES" dirty="0">
                <a:solidFill>
                  <a:srgbClr val="595959"/>
                </a:solidFill>
              </a:rPr>
              <a:t>55 millones de lesiones oculares/año</a:t>
            </a:r>
          </a:p>
          <a:p>
            <a:pPr lvl="1" algn="just"/>
            <a:r>
              <a:rPr lang="es-ES" dirty="0">
                <a:solidFill>
                  <a:srgbClr val="595959"/>
                </a:solidFill>
              </a:rPr>
              <a:t>750mil hospitalización</a:t>
            </a:r>
          </a:p>
          <a:p>
            <a:pPr lvl="1" algn="just"/>
            <a:r>
              <a:rPr lang="es-ES" dirty="0">
                <a:solidFill>
                  <a:srgbClr val="595959"/>
                </a:solidFill>
              </a:rPr>
              <a:t>200mil globo ocular abierto</a:t>
            </a:r>
          </a:p>
          <a:p>
            <a:pPr lvl="2" algn="just"/>
            <a:endParaRPr lang="es-ES" dirty="0">
              <a:solidFill>
                <a:srgbClr val="595959"/>
              </a:solidFill>
            </a:endParaRPr>
          </a:p>
          <a:p>
            <a:pPr lvl="2" algn="just"/>
            <a:r>
              <a:rPr lang="es-ES" dirty="0">
                <a:solidFill>
                  <a:srgbClr val="595959"/>
                </a:solidFill>
              </a:rPr>
              <a:t>1.6 millones ciegos por lesiones oculares.</a:t>
            </a:r>
          </a:p>
          <a:p>
            <a:pPr lvl="2" algn="just"/>
            <a:endParaRPr lang="es-ES" dirty="0"/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895600" y="5753630"/>
            <a:ext cx="6062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rgbClr val="595959"/>
                </a:solidFill>
              </a:rPr>
              <a:t>Guía de Práctica Clínica. Diagnóstico y Tratamiento de la Contusión ocular y orbitaria. Catálogo Maestro de Guías de Práctica Clínica: IMSS-424-10. 2010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391065-B3B8-E74A-AE2C-C5E002133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71"/>
    </mc:Choice>
    <mc:Fallback>
      <p:transition spd="slow" advTm="43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MG_0804_2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914400" y="980728"/>
            <a:ext cx="8229600" cy="452596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A10130-BED3-6545-BF29-E528A29AF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6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8"/>
    </mc:Choice>
    <mc:Fallback>
      <p:transition spd="slow" advTm="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PUPILA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Forma</a:t>
            </a:r>
          </a:p>
          <a:p>
            <a:r>
              <a:rPr lang="es-ES" dirty="0">
                <a:solidFill>
                  <a:srgbClr val="595959"/>
                </a:solidFill>
              </a:rPr>
              <a:t>Simetría</a:t>
            </a:r>
          </a:p>
          <a:p>
            <a:r>
              <a:rPr lang="es-ES" dirty="0">
                <a:solidFill>
                  <a:srgbClr val="595959"/>
                </a:solidFill>
              </a:rPr>
              <a:t>Tamaño</a:t>
            </a:r>
          </a:p>
          <a:p>
            <a:r>
              <a:rPr lang="es-ES" dirty="0">
                <a:solidFill>
                  <a:srgbClr val="595959"/>
                </a:solidFill>
              </a:rPr>
              <a:t>Reflejos pupilares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844824"/>
            <a:ext cx="3744416" cy="12961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495F6C-405B-B844-8F6B-94018E6AB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5"/>
    </mc:Choice>
    <mc:Fallback>
      <p:transition spd="slow" advTm="1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CONJUNTIVA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>
                <a:solidFill>
                  <a:srgbClr val="595959"/>
                </a:solidFill>
              </a:rPr>
              <a:t>Quemosis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Hemorragia </a:t>
            </a:r>
            <a:r>
              <a:rPr lang="es-ES" dirty="0" err="1">
                <a:solidFill>
                  <a:srgbClr val="595959"/>
                </a:solidFill>
              </a:rPr>
              <a:t>subconjuntival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Enfisema </a:t>
            </a:r>
            <a:r>
              <a:rPr lang="es-ES" dirty="0" err="1">
                <a:solidFill>
                  <a:srgbClr val="595959"/>
                </a:solidFill>
              </a:rPr>
              <a:t>subconjuntival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Cuerpos extraños</a:t>
            </a:r>
          </a:p>
          <a:p>
            <a:r>
              <a:rPr lang="es-ES" dirty="0">
                <a:solidFill>
                  <a:srgbClr val="595959"/>
                </a:solidFill>
              </a:rPr>
              <a:t>Laceraciones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F2EF9C-454C-8F4B-B856-599803C02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7"/>
    </mc:Choice>
    <mc:Fallback>
      <p:transition spd="slow" advTm="1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HEMORRAGIA SUBCONJUNTIVAL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12228" b="12228"/>
          <a:stretch>
            <a:fillRect/>
          </a:stretch>
        </p:blipFill>
        <p:spPr>
          <a:xfrm>
            <a:off x="0" y="1916832"/>
            <a:ext cx="4511478" cy="2985195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ChangeAspect="1"/>
          </p:cNvPicPr>
          <p:nvPr/>
        </p:nvPicPr>
        <p:blipFill>
          <a:blip r:embed="rId5"/>
          <a:srcRect t="13830" b="13830"/>
          <a:stretch>
            <a:fillRect/>
          </a:stretch>
        </p:blipFill>
        <p:spPr>
          <a:xfrm>
            <a:off x="4211960" y="1916832"/>
            <a:ext cx="5070738" cy="29523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282CB9-8016-7249-83F7-25EF377FE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12"/>
    </mc:Choice>
    <mc:Fallback>
      <p:transition spd="slow" advTm="2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LACERACIÓN CONJUNTIVAL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8336" b="8336"/>
          <a:stretch>
            <a:fillRect/>
          </a:stretch>
        </p:blipFill>
        <p:spPr>
          <a:xfrm>
            <a:off x="1115616" y="1412776"/>
            <a:ext cx="7139136" cy="392625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1B2EC6-8CFB-5D46-AAE6-376470029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4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9"/>
    </mc:Choice>
    <mc:Fallback>
      <p:transition spd="slow" advTm="1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ESCLERÓTICA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>
                <a:solidFill>
                  <a:srgbClr val="595959"/>
                </a:solidFill>
              </a:rPr>
              <a:t>Epiescleritis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Lesión penetrante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BB40D2-A789-F64C-ADDA-F345108C6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7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8"/>
    </mc:Choice>
    <mc:Fallback>
      <p:transition spd="slow" advTm="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HERIDA ESCLERAL</a:t>
            </a:r>
          </a:p>
        </p:txBody>
      </p:sp>
      <p:pic>
        <p:nvPicPr>
          <p:cNvPr id="3" name="Imagen 2" descr="IMG_088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40768"/>
            <a:ext cx="5904656" cy="48782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A69B63-F6FD-3349-A3CD-8C4BC542B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52"/>
    </mc:Choice>
    <mc:Fallback>
      <p:transition spd="slow" advTm="4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CÓRNEA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Opacidades</a:t>
            </a:r>
          </a:p>
          <a:p>
            <a:r>
              <a:rPr lang="es-ES" dirty="0">
                <a:solidFill>
                  <a:srgbClr val="595959"/>
                </a:solidFill>
              </a:rPr>
              <a:t>Úlceras</a:t>
            </a:r>
          </a:p>
          <a:p>
            <a:r>
              <a:rPr lang="es-ES" dirty="0">
                <a:solidFill>
                  <a:srgbClr val="595959"/>
                </a:solidFill>
              </a:rPr>
              <a:t>Cuerpos extraños</a:t>
            </a:r>
          </a:p>
          <a:p>
            <a:r>
              <a:rPr lang="es-ES" dirty="0">
                <a:solidFill>
                  <a:srgbClr val="595959"/>
                </a:solidFill>
              </a:rPr>
              <a:t>Laceración</a:t>
            </a:r>
          </a:p>
          <a:p>
            <a:r>
              <a:rPr lang="es-ES" dirty="0">
                <a:solidFill>
                  <a:srgbClr val="595959"/>
                </a:solidFill>
              </a:rPr>
              <a:t>Abrasión</a:t>
            </a:r>
          </a:p>
          <a:p>
            <a:r>
              <a:rPr lang="es-ES" dirty="0">
                <a:solidFill>
                  <a:srgbClr val="595959"/>
                </a:solidFill>
              </a:rPr>
              <a:t>Herida penetrante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92C343-903A-3343-AA49-D50802811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2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8"/>
    </mc:Choice>
    <mc:Fallback>
      <p:transition spd="slow" advTm="1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CUERPO EXTRAÑO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19700" b="19700"/>
          <a:stretch>
            <a:fillRect/>
          </a:stretch>
        </p:blipFill>
        <p:spPr>
          <a:xfrm>
            <a:off x="-1100709" y="1484785"/>
            <a:ext cx="5960741" cy="34563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484784"/>
            <a:ext cx="4067944" cy="34563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1A551E-AA40-7A46-B779-37C420A66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07"/>
    </mc:Choice>
    <mc:Fallback>
      <p:transition spd="slow" advTm="2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ABRASIÓN CORNEAL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22502" b="22502"/>
          <a:stretch>
            <a:fillRect/>
          </a:stretch>
        </p:blipFill>
        <p:spPr>
          <a:xfrm>
            <a:off x="1043608" y="1340768"/>
            <a:ext cx="7355160" cy="404505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60B62C-253A-9B4B-9A5B-8A41FA3D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7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4"/>
    </mc:Choice>
    <mc:Fallback>
      <p:transition spd="slow" advTm="3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s-ES" dirty="0">
                <a:solidFill>
                  <a:srgbClr val="595959"/>
                </a:solidFill>
              </a:rPr>
              <a:t>Más de 1 millón de personas en el mundo tiene pérdida de visión secundaria a traumatismo ocular.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Ceguera unilateral tiene una incidencia de 500mil casos, siendo el trauma una de las principales causas.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Trauma ocular corresponde a un 3% de las consultas en urgencias.</a:t>
            </a:r>
          </a:p>
          <a:p>
            <a:pPr marL="0" indent="0" algn="r">
              <a:buNone/>
            </a:pP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Romaniuk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V. Ocular trauma and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other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catastrophes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Emerg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Clin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 Am 31 (2013) 399-411.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7B4D2C-3B3A-0D48-9414-1C826E8C1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3"/>
    </mc:Choice>
    <mc:Fallback>
      <p:transition spd="slow" advTm="1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22502" b="22502"/>
          <a:stretch>
            <a:fillRect/>
          </a:stretch>
        </p:blipFill>
        <p:spPr>
          <a:xfrm>
            <a:off x="539552" y="703237"/>
            <a:ext cx="8229600" cy="45259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85E6B8-E018-9344-8AAD-FD05ED7BC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92"/>
    </mc:Choice>
    <mc:Fallback>
      <p:transition spd="slow" advTm="3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HERIDA CORNEAL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6016" b="6016"/>
          <a:stretch>
            <a:fillRect/>
          </a:stretch>
        </p:blipFill>
        <p:spPr>
          <a:xfrm>
            <a:off x="971600" y="1268760"/>
            <a:ext cx="7272808" cy="39997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597A1A-1873-6444-95C3-AB1AB25DC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2"/>
    </mc:Choice>
    <mc:Fallback>
      <p:transition spd="slow" advTm="2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HERIDA CORNEO-ESCLERAL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4575" b="4575"/>
          <a:stretch>
            <a:fillRect/>
          </a:stretch>
        </p:blipFill>
        <p:spPr>
          <a:xfrm>
            <a:off x="683568" y="1340768"/>
            <a:ext cx="7931224" cy="43618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0B2BAF-55FB-BA4C-9B37-606CC6DB4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4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05"/>
    </mc:Choice>
    <mc:Fallback>
      <p:transition spd="slow" advTm="4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CÁMARA ANTERIOR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Profundidad (formada, estrecha)</a:t>
            </a:r>
          </a:p>
          <a:p>
            <a:r>
              <a:rPr lang="es-ES" dirty="0" err="1">
                <a:solidFill>
                  <a:srgbClr val="595959"/>
                </a:solidFill>
              </a:rPr>
              <a:t>Celularidad</a:t>
            </a:r>
            <a:r>
              <a:rPr lang="es-ES" dirty="0">
                <a:solidFill>
                  <a:srgbClr val="595959"/>
                </a:solidFill>
              </a:rPr>
              <a:t> (</a:t>
            </a:r>
            <a:r>
              <a:rPr lang="es-ES" dirty="0" err="1">
                <a:solidFill>
                  <a:srgbClr val="595959"/>
                </a:solidFill>
              </a:rPr>
              <a:t>Tyndal</a:t>
            </a:r>
            <a:r>
              <a:rPr lang="es-ES" dirty="0">
                <a:solidFill>
                  <a:srgbClr val="595959"/>
                </a:solidFill>
              </a:rPr>
              <a:t>, </a:t>
            </a:r>
            <a:r>
              <a:rPr lang="es-ES" dirty="0" err="1">
                <a:solidFill>
                  <a:srgbClr val="595959"/>
                </a:solidFill>
              </a:rPr>
              <a:t>Flare</a:t>
            </a:r>
            <a:r>
              <a:rPr lang="es-ES" dirty="0">
                <a:solidFill>
                  <a:srgbClr val="595959"/>
                </a:solidFill>
              </a:rPr>
              <a:t>)</a:t>
            </a:r>
          </a:p>
          <a:p>
            <a:r>
              <a:rPr lang="es-ES" dirty="0">
                <a:solidFill>
                  <a:srgbClr val="595959"/>
                </a:solidFill>
              </a:rPr>
              <a:t>Cuerpos extraños</a:t>
            </a:r>
          </a:p>
          <a:p>
            <a:r>
              <a:rPr lang="es-ES" dirty="0" err="1">
                <a:solidFill>
                  <a:srgbClr val="595959"/>
                </a:solidFill>
              </a:rPr>
              <a:t>Hipema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 err="1">
                <a:solidFill>
                  <a:srgbClr val="595959"/>
                </a:solidFill>
              </a:rPr>
              <a:t>Hipopion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Cristalino, Vítreo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0681ED-BCBA-D244-BA25-508209291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9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5"/>
    </mc:Choice>
    <mc:Fallback>
      <p:transition spd="slow" advTm="6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IRITIS TRAUMÁTICA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13968" b="13968"/>
          <a:stretch>
            <a:fillRect/>
          </a:stretch>
        </p:blipFill>
        <p:spPr>
          <a:xfrm>
            <a:off x="1" y="2276872"/>
            <a:ext cx="5166142" cy="312921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2204864"/>
            <a:ext cx="3941880" cy="32403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514204-0847-A141-BBEC-A82E2B292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4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1"/>
    </mc:Choice>
    <mc:Fallback>
      <p:transition spd="slow" advTm="1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26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7644341" cy="57332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FC7196-390B-DD40-979F-37B96A122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6"/>
    </mc:Choice>
    <mc:Fallback>
      <p:transition spd="slow" advTm="1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IRIS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Forma</a:t>
            </a:r>
          </a:p>
          <a:p>
            <a:r>
              <a:rPr lang="es-ES" dirty="0">
                <a:solidFill>
                  <a:srgbClr val="595959"/>
                </a:solidFill>
              </a:rPr>
              <a:t>Integridad</a:t>
            </a:r>
          </a:p>
          <a:p>
            <a:r>
              <a:rPr lang="es-ES" dirty="0">
                <a:solidFill>
                  <a:srgbClr val="595959"/>
                </a:solidFill>
              </a:rPr>
              <a:t>Ruptura esfínter</a:t>
            </a:r>
          </a:p>
          <a:p>
            <a:r>
              <a:rPr lang="es-ES" dirty="0" err="1">
                <a:solidFill>
                  <a:srgbClr val="595959"/>
                </a:solidFill>
              </a:rPr>
              <a:t>Iridodiálisis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 err="1">
                <a:solidFill>
                  <a:srgbClr val="595959"/>
                </a:solidFill>
              </a:rPr>
              <a:t>Iridodonesis</a:t>
            </a:r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Laceración espesor completo</a:t>
            </a:r>
          </a:p>
          <a:p>
            <a:r>
              <a:rPr lang="es-ES" dirty="0">
                <a:solidFill>
                  <a:srgbClr val="595959"/>
                </a:solidFill>
              </a:rPr>
              <a:t>Ángulo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916832"/>
            <a:ext cx="3238500" cy="2514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E7C85E-2E49-CE4F-9F0C-94D80242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80"/>
    </mc:Choice>
    <mc:Fallback>
      <p:transition spd="slow" advTm="4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CRISTALINO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Subluxación</a:t>
            </a:r>
          </a:p>
          <a:p>
            <a:r>
              <a:rPr lang="es-ES" dirty="0">
                <a:solidFill>
                  <a:srgbClr val="595959"/>
                </a:solidFill>
              </a:rPr>
              <a:t>Luxación</a:t>
            </a:r>
          </a:p>
          <a:p>
            <a:r>
              <a:rPr lang="es-ES" dirty="0">
                <a:solidFill>
                  <a:srgbClr val="595959"/>
                </a:solidFill>
              </a:rPr>
              <a:t>Opacidad (Catarata)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686705-4E2B-0B49-A7EB-3117BCE75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3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4"/>
    </mc:Choice>
    <mc:Fallback>
      <p:transition spd="slow" advTm="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CATARATA TRAUMÁTICA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8346" b="8346"/>
          <a:stretch>
            <a:fillRect/>
          </a:stretch>
        </p:blipFill>
        <p:spPr>
          <a:xfrm>
            <a:off x="107504" y="2276872"/>
            <a:ext cx="5035209" cy="27691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903" y="2348880"/>
            <a:ext cx="4195780" cy="2769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BD54C4-46C9-5041-8A71-D45EEE938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3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4"/>
    </mc:Choice>
    <mc:Fallback>
      <p:transition spd="slow" advTm="1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ES" dirty="0"/>
              <a:t>VÍTREO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es-ES" dirty="0">
              <a:solidFill>
                <a:srgbClr val="595959"/>
              </a:solidFill>
            </a:endParaRPr>
          </a:p>
          <a:p>
            <a:endParaRPr lang="es-ES" dirty="0">
              <a:solidFill>
                <a:srgbClr val="595959"/>
              </a:solidFill>
            </a:endParaRPr>
          </a:p>
          <a:p>
            <a:endParaRPr lang="es-ES" dirty="0">
              <a:solidFill>
                <a:srgbClr val="595959"/>
              </a:solidFill>
            </a:endParaRPr>
          </a:p>
          <a:p>
            <a:r>
              <a:rPr lang="es-ES" dirty="0">
                <a:solidFill>
                  <a:srgbClr val="595959"/>
                </a:solidFill>
              </a:rPr>
              <a:t>Hemorragia vítrea</a:t>
            </a:r>
          </a:p>
          <a:p>
            <a:r>
              <a:rPr lang="es-ES" dirty="0">
                <a:solidFill>
                  <a:srgbClr val="595959"/>
                </a:solidFill>
              </a:rPr>
              <a:t>Cuerpo extraño intraocular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Condensaciones vítreas (</a:t>
            </a:r>
            <a:r>
              <a:rPr lang="es-ES" dirty="0" err="1">
                <a:solidFill>
                  <a:srgbClr val="595959"/>
                </a:solidFill>
              </a:rPr>
              <a:t>Vitreítis</a:t>
            </a:r>
            <a:r>
              <a:rPr lang="es-ES" dirty="0">
                <a:solidFill>
                  <a:srgbClr val="595959"/>
                </a:solidFill>
              </a:rPr>
              <a:t>, </a:t>
            </a:r>
            <a:r>
              <a:rPr lang="es-ES" dirty="0" err="1">
                <a:solidFill>
                  <a:srgbClr val="595959"/>
                </a:solidFill>
              </a:rPr>
              <a:t>endoftalmitis</a:t>
            </a:r>
            <a:r>
              <a:rPr lang="es-ES" dirty="0">
                <a:solidFill>
                  <a:srgbClr val="595959"/>
                </a:solidFill>
              </a:rPr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052736"/>
            <a:ext cx="3492500" cy="23241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C5929C-B3F2-7C43-976E-A5C81B5DF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1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0"/>
    </mc:Choice>
    <mc:Fallback>
      <p:transition spd="slow" advTm="1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>
                <a:solidFill>
                  <a:srgbClr val="595959"/>
                </a:solidFill>
              </a:rPr>
              <a:t>Más de 200mil casos de trauma ocular abierto anualmente en el mundo.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Desprendimiento retina se presenta en un tercio de estos pacientes y generalmente se acompaña de hemorragia vítrea.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12-23% necesitarán evisceración/enucleación o tendrán NPL.</a:t>
            </a:r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540000" y="5606143"/>
            <a:ext cx="587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595959"/>
                </a:solidFill>
              </a:rPr>
              <a:t>Lin</a:t>
            </a:r>
            <a:r>
              <a:rPr lang="es-ES" dirty="0">
                <a:solidFill>
                  <a:srgbClr val="595959"/>
                </a:solidFill>
              </a:rPr>
              <a:t> H, </a:t>
            </a:r>
            <a:r>
              <a:rPr lang="es-ES" dirty="0" err="1">
                <a:solidFill>
                  <a:srgbClr val="595959"/>
                </a:solidFill>
              </a:rPr>
              <a:t>Gareth</a:t>
            </a:r>
            <a:r>
              <a:rPr lang="es-ES" dirty="0">
                <a:solidFill>
                  <a:srgbClr val="595959"/>
                </a:solidFill>
              </a:rPr>
              <a:t>, Lema, </a:t>
            </a:r>
            <a:r>
              <a:rPr lang="es-ES" dirty="0" err="1">
                <a:solidFill>
                  <a:srgbClr val="595959"/>
                </a:solidFill>
              </a:rPr>
              <a:t>Yoganathan</a:t>
            </a:r>
            <a:r>
              <a:rPr lang="es-ES" dirty="0">
                <a:solidFill>
                  <a:srgbClr val="595959"/>
                </a:solidFill>
              </a:rPr>
              <a:t> P. </a:t>
            </a:r>
            <a:r>
              <a:rPr lang="es-ES" dirty="0" err="1">
                <a:solidFill>
                  <a:srgbClr val="595959"/>
                </a:solidFill>
              </a:rPr>
              <a:t>Prognostic</a:t>
            </a:r>
            <a:r>
              <a:rPr lang="es-ES" dirty="0">
                <a:solidFill>
                  <a:srgbClr val="595959"/>
                </a:solidFill>
              </a:rPr>
              <a:t> </a:t>
            </a:r>
            <a:r>
              <a:rPr lang="es-ES" dirty="0" err="1">
                <a:solidFill>
                  <a:srgbClr val="595959"/>
                </a:solidFill>
              </a:rPr>
              <a:t>Indicator</a:t>
            </a:r>
            <a:r>
              <a:rPr lang="es-ES" dirty="0">
                <a:solidFill>
                  <a:srgbClr val="595959"/>
                </a:solidFill>
              </a:rPr>
              <a:t> of visual </a:t>
            </a:r>
            <a:r>
              <a:rPr lang="es-ES" dirty="0" err="1">
                <a:solidFill>
                  <a:srgbClr val="595959"/>
                </a:solidFill>
              </a:rPr>
              <a:t>acuity</a:t>
            </a:r>
            <a:r>
              <a:rPr lang="es-ES" dirty="0">
                <a:solidFill>
                  <a:srgbClr val="595959"/>
                </a:solidFill>
              </a:rPr>
              <a:t> </a:t>
            </a:r>
            <a:r>
              <a:rPr lang="es-ES" dirty="0" err="1">
                <a:solidFill>
                  <a:srgbClr val="595959"/>
                </a:solidFill>
              </a:rPr>
              <a:t>after</a:t>
            </a:r>
            <a:r>
              <a:rPr lang="es-ES" dirty="0">
                <a:solidFill>
                  <a:srgbClr val="595959"/>
                </a:solidFill>
              </a:rPr>
              <a:t> open </a:t>
            </a:r>
            <a:r>
              <a:rPr lang="es-ES" dirty="0" err="1">
                <a:solidFill>
                  <a:srgbClr val="595959"/>
                </a:solidFill>
              </a:rPr>
              <a:t>globe</a:t>
            </a:r>
            <a:r>
              <a:rPr lang="es-ES" dirty="0">
                <a:solidFill>
                  <a:srgbClr val="595959"/>
                </a:solidFill>
              </a:rPr>
              <a:t> </a:t>
            </a:r>
            <a:r>
              <a:rPr lang="es-ES" dirty="0" err="1">
                <a:solidFill>
                  <a:srgbClr val="595959"/>
                </a:solidFill>
              </a:rPr>
              <a:t>injury</a:t>
            </a:r>
            <a:r>
              <a:rPr lang="es-ES" dirty="0">
                <a:solidFill>
                  <a:srgbClr val="595959"/>
                </a:solidFill>
              </a:rPr>
              <a:t> and </a:t>
            </a:r>
            <a:r>
              <a:rPr lang="es-ES" dirty="0" err="1">
                <a:solidFill>
                  <a:srgbClr val="595959"/>
                </a:solidFill>
              </a:rPr>
              <a:t>retinal</a:t>
            </a:r>
            <a:r>
              <a:rPr lang="es-ES" dirty="0">
                <a:solidFill>
                  <a:srgbClr val="595959"/>
                </a:solidFill>
              </a:rPr>
              <a:t> </a:t>
            </a:r>
            <a:r>
              <a:rPr lang="es-ES" dirty="0" err="1">
                <a:solidFill>
                  <a:srgbClr val="595959"/>
                </a:solidFill>
              </a:rPr>
              <a:t>detachmen</a:t>
            </a:r>
            <a:r>
              <a:rPr lang="es-ES" dirty="0">
                <a:solidFill>
                  <a:srgbClr val="595959"/>
                </a:solidFill>
              </a:rPr>
              <a:t> </a:t>
            </a:r>
            <a:r>
              <a:rPr lang="es-ES" dirty="0" err="1">
                <a:solidFill>
                  <a:srgbClr val="595959"/>
                </a:solidFill>
              </a:rPr>
              <a:t>repair</a:t>
            </a:r>
            <a:r>
              <a:rPr lang="es-ES" dirty="0">
                <a:solidFill>
                  <a:srgbClr val="595959"/>
                </a:solidFill>
              </a:rPr>
              <a:t>. Retina. 2015, 0:1-8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D1050E-5CD8-9047-97FD-5AD7D5110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2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8"/>
    </mc:Choice>
    <mc:Fallback>
      <p:transition spd="slow" advTm="28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RETINA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595959"/>
                </a:solidFill>
              </a:rPr>
              <a:t>Hemorragias</a:t>
            </a:r>
          </a:p>
          <a:p>
            <a:r>
              <a:rPr lang="es-ES" dirty="0">
                <a:solidFill>
                  <a:srgbClr val="595959"/>
                </a:solidFill>
              </a:rPr>
              <a:t>Desgarros</a:t>
            </a:r>
          </a:p>
          <a:p>
            <a:r>
              <a:rPr lang="es-ES" dirty="0">
                <a:solidFill>
                  <a:srgbClr val="595959"/>
                </a:solidFill>
              </a:rPr>
              <a:t>Desprendimiento de retina</a:t>
            </a:r>
          </a:p>
          <a:p>
            <a:r>
              <a:rPr lang="es-ES" dirty="0">
                <a:solidFill>
                  <a:srgbClr val="595959"/>
                </a:solidFill>
              </a:rPr>
              <a:t>Edema macular</a:t>
            </a:r>
          </a:p>
          <a:p>
            <a:r>
              <a:rPr lang="es-ES" dirty="0">
                <a:solidFill>
                  <a:srgbClr val="595959"/>
                </a:solidFill>
              </a:rPr>
              <a:t>Agujero macular</a:t>
            </a:r>
          </a:p>
          <a:p>
            <a:r>
              <a:rPr lang="es-ES" dirty="0">
                <a:solidFill>
                  <a:srgbClr val="595959"/>
                </a:solidFill>
              </a:rPr>
              <a:t>Fractura coroidea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764704"/>
            <a:ext cx="3164636" cy="22689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140968"/>
            <a:ext cx="2971800" cy="2743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E3CC15-39A4-4947-8CDD-EB4AB4F33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3"/>
    </mc:Choice>
    <mc:Fallback>
      <p:transition spd="slow" advTm="1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EDEMA MACULAR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21724" b="21724"/>
          <a:stretch>
            <a:fillRect/>
          </a:stretch>
        </p:blipFill>
        <p:spPr>
          <a:xfrm>
            <a:off x="1331640" y="1340768"/>
            <a:ext cx="7067128" cy="38866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712C7A-BFF2-2049-90AC-4CC4C6E8D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3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25"/>
    </mc:Choice>
    <mc:Fallback>
      <p:transition spd="slow" advTm="1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AGUJERO MACULAR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16156" b="16156"/>
          <a:stretch>
            <a:fillRect/>
          </a:stretch>
        </p:blipFill>
        <p:spPr>
          <a:xfrm>
            <a:off x="1187624" y="1268760"/>
            <a:ext cx="7211144" cy="39658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F182FD-29A3-4941-986C-C280A876E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9"/>
    </mc:Choice>
    <mc:Fallback>
      <p:transition spd="slow" advTm="13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FRACTURA COROIDEA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13477" b="13477"/>
          <a:stretch>
            <a:fillRect/>
          </a:stretch>
        </p:blipFill>
        <p:spPr>
          <a:xfrm>
            <a:off x="971600" y="1340768"/>
            <a:ext cx="7355160" cy="40450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028BCC-843B-214F-BB14-F2F1E99A8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9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1"/>
    </mc:Choice>
    <mc:Fallback>
      <p:transition spd="slow" advTm="1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NEURITIS ÓPTICA TRAUMÁTICA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l="4542" r="4542"/>
          <a:stretch>
            <a:fillRect/>
          </a:stretch>
        </p:blipFill>
        <p:spPr>
          <a:xfrm>
            <a:off x="755576" y="1412776"/>
            <a:ext cx="7499176" cy="41242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272E4B-BCDB-F84D-9B4A-469ABC98B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4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1"/>
    </mc:Choice>
    <mc:Fallback>
      <p:transition spd="slow" advTm="1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QUEMADURA QUÍMICA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23063" b="23063"/>
          <a:stretch>
            <a:fillRect/>
          </a:stretch>
        </p:blipFill>
        <p:spPr>
          <a:xfrm>
            <a:off x="237065" y="1993371"/>
            <a:ext cx="3903599" cy="2640278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5"/>
          <a:srcRect t="22502" b="22502"/>
          <a:stretch>
            <a:fillRect/>
          </a:stretch>
        </p:blipFill>
        <p:spPr>
          <a:xfrm>
            <a:off x="4360798" y="1993372"/>
            <a:ext cx="4422260" cy="2640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22277B-2E92-5F48-9CB7-E5EB65B7A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20"/>
    </mc:Choice>
    <mc:Fallback>
      <p:transition spd="slow" advTm="3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21" y="1369483"/>
            <a:ext cx="3812312" cy="2855554"/>
          </a:xfrm>
          <a:prstGeom prst="rect">
            <a:avLst/>
          </a:prstGeom>
        </p:spPr>
      </p:pic>
      <p:pic>
        <p:nvPicPr>
          <p:cNvPr id="3" name="Imagen 2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6" y="1369483"/>
            <a:ext cx="3595884" cy="29315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87A9ED-E8D3-854D-987C-8025E062E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9"/>
    </mc:Choice>
    <mc:Fallback>
      <p:transition spd="slow" advTm="2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11955" b="11955"/>
          <a:stretch>
            <a:fillRect/>
          </a:stretch>
        </p:blipFill>
        <p:spPr>
          <a:xfrm>
            <a:off x="26188" y="1772816"/>
            <a:ext cx="5427663" cy="2984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725" y="1700808"/>
            <a:ext cx="4994275" cy="31239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B64B32-3AC3-694F-A421-743B9DC21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0"/>
    </mc:Choice>
    <mc:Fallback>
      <p:transition spd="slow" advTm="2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7146" b="7146"/>
          <a:stretch>
            <a:fillRect/>
          </a:stretch>
        </p:blipFill>
        <p:spPr>
          <a:xfrm>
            <a:off x="467544" y="620688"/>
            <a:ext cx="8229600" cy="45259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0B0BDA-A2A8-4F40-BCE0-C6F48C9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40"/>
    </mc:Choice>
    <mc:Fallback>
      <p:transition spd="slow" advTm="2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25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4392488" cy="43924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ESTALLAMIENTO GLOBO OCULAR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CC5F3B-845F-154A-A6C6-0DE6E967B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"/>
    </mc:Choice>
    <mc:Fallback>
      <p:transition spd="slow" advTm="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s-ES" dirty="0">
                <a:solidFill>
                  <a:srgbClr val="595959"/>
                </a:solidFill>
              </a:rPr>
              <a:t>El traumatismo ocular puede producir disminución agudeza visual de forma temprana o tardía.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El trauma ocular puede ser desde una abrasión hasta un estallamiento del globo ocular.</a:t>
            </a:r>
          </a:p>
          <a:p>
            <a:pPr algn="just"/>
            <a:r>
              <a:rPr lang="es-ES" dirty="0">
                <a:solidFill>
                  <a:srgbClr val="595959"/>
                </a:solidFill>
              </a:rPr>
              <a:t>El inicio de medidas emergentes puede reducir complicaciones mientras el paciente es valorado por el oftalmólogo.</a:t>
            </a:r>
          </a:p>
          <a:p>
            <a:pPr algn="just"/>
            <a:endParaRPr lang="es-ES" dirty="0">
              <a:solidFill>
                <a:srgbClr val="595959"/>
              </a:solidFill>
            </a:endParaRPr>
          </a:p>
          <a:p>
            <a:pPr marL="0" indent="0" algn="r">
              <a:buNone/>
            </a:pPr>
            <a:r>
              <a:rPr lang="es-ES" sz="1600" dirty="0" err="1">
                <a:solidFill>
                  <a:srgbClr val="595959"/>
                </a:solidFill>
              </a:rPr>
              <a:t>Romaniuk</a:t>
            </a:r>
            <a:r>
              <a:rPr lang="es-ES" sz="1600" dirty="0">
                <a:solidFill>
                  <a:srgbClr val="595959"/>
                </a:solidFill>
              </a:rPr>
              <a:t> V. Ocular trauma and </a:t>
            </a:r>
            <a:r>
              <a:rPr lang="es-ES" sz="1600" dirty="0" err="1">
                <a:solidFill>
                  <a:srgbClr val="595959"/>
                </a:solidFill>
              </a:rPr>
              <a:t>other</a:t>
            </a:r>
            <a:r>
              <a:rPr lang="es-ES" sz="1600" dirty="0">
                <a:solidFill>
                  <a:srgbClr val="595959"/>
                </a:solidFill>
              </a:rPr>
              <a:t> </a:t>
            </a:r>
            <a:r>
              <a:rPr lang="es-ES" sz="1600" dirty="0" err="1">
                <a:solidFill>
                  <a:srgbClr val="595959"/>
                </a:solidFill>
              </a:rPr>
              <a:t>catastrophes</a:t>
            </a:r>
            <a:r>
              <a:rPr lang="es-ES" sz="1600" dirty="0">
                <a:solidFill>
                  <a:srgbClr val="595959"/>
                </a:solidFill>
              </a:rPr>
              <a:t>. </a:t>
            </a:r>
            <a:r>
              <a:rPr lang="es-ES" sz="1600" dirty="0" err="1">
                <a:solidFill>
                  <a:srgbClr val="595959"/>
                </a:solidFill>
              </a:rPr>
              <a:t>Emerg</a:t>
            </a:r>
            <a:r>
              <a:rPr lang="es-ES" sz="1600" dirty="0">
                <a:solidFill>
                  <a:srgbClr val="595959"/>
                </a:solidFill>
              </a:rPr>
              <a:t> </a:t>
            </a:r>
            <a:r>
              <a:rPr lang="es-ES" sz="1600" dirty="0" err="1">
                <a:solidFill>
                  <a:srgbClr val="595959"/>
                </a:solidFill>
              </a:rPr>
              <a:t>Med</a:t>
            </a:r>
            <a:r>
              <a:rPr lang="es-ES" sz="1600" dirty="0">
                <a:solidFill>
                  <a:srgbClr val="595959"/>
                </a:solidFill>
              </a:rPr>
              <a:t> </a:t>
            </a:r>
            <a:r>
              <a:rPr lang="es-ES" sz="1600" dirty="0" err="1">
                <a:solidFill>
                  <a:srgbClr val="595959"/>
                </a:solidFill>
              </a:rPr>
              <a:t>Clin</a:t>
            </a:r>
            <a:r>
              <a:rPr lang="es-ES" sz="1600" dirty="0">
                <a:solidFill>
                  <a:srgbClr val="595959"/>
                </a:solidFill>
              </a:rPr>
              <a:t> N Am 31 (2013) 399-411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34" y="1600200"/>
            <a:ext cx="2912531" cy="1955800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2991" r="22991"/>
          <a:stretch>
            <a:fillRect/>
          </a:stretch>
        </p:blipFill>
        <p:spPr>
          <a:xfrm>
            <a:off x="5096934" y="3829973"/>
            <a:ext cx="2912532" cy="19442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4FD4EF-0086-FD48-A152-07D8C41C0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3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6"/>
    </mc:Choice>
    <mc:Fallback>
      <p:transition spd="slow" advTm="2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259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1720" y="836712"/>
            <a:ext cx="5868144" cy="57961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6325BC-D0B7-ED41-8F8B-E5DB29A3B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5"/>
    </mc:Choice>
    <mc:Fallback>
      <p:transition spd="slow" advTm="24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25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3728" y="620688"/>
            <a:ext cx="6264696" cy="55172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64A213-BE3E-0B41-8E16-E65ED23C7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6"/>
    </mc:Choice>
    <mc:Fallback>
      <p:transition spd="slow" advTm="16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25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3144"/>
            <a:ext cx="6048672" cy="60034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9C6EEA-04BD-1347-BD1F-163B04285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8"/>
    </mc:Choice>
    <mc:Fallback>
      <p:transition spd="slow" advTm="10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PARÁLISIS NERVIOS CRANEALES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20395" b="20395"/>
          <a:stretch>
            <a:fillRect/>
          </a:stretch>
        </p:blipFill>
        <p:spPr>
          <a:xfrm>
            <a:off x="270931" y="1161867"/>
            <a:ext cx="4288243" cy="2269874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5"/>
          <a:srcRect t="12136" b="12136"/>
          <a:stretch>
            <a:fillRect/>
          </a:stretch>
        </p:blipFill>
        <p:spPr>
          <a:xfrm>
            <a:off x="4762668" y="1161867"/>
            <a:ext cx="4127332" cy="2269874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6"/>
          <a:srcRect l="10906" r="10906"/>
          <a:stretch>
            <a:fillRect/>
          </a:stretch>
        </p:blipFill>
        <p:spPr>
          <a:xfrm>
            <a:off x="2324350" y="3520235"/>
            <a:ext cx="4876635" cy="26819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CDE7A7-9366-0F44-A6D1-62560C685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9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21"/>
    </mc:Choice>
    <mc:Fallback>
      <p:transition spd="slow" advTm="4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 OBSTÉTRICO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13783" b="13783"/>
          <a:stretch>
            <a:fillRect/>
          </a:stretch>
        </p:blipFill>
        <p:spPr>
          <a:xfrm>
            <a:off x="1043608" y="1268760"/>
            <a:ext cx="7437512" cy="40903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29A5C3-D42F-224C-9FB2-FDD81EB19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0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6"/>
    </mc:Choice>
    <mc:Fallback>
      <p:transition spd="slow" advTm="41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SÍNDROME DEL NIÑO MALTRATADO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rcRect t="4875" b="4875"/>
          <a:stretch>
            <a:fillRect/>
          </a:stretch>
        </p:blipFill>
        <p:spPr>
          <a:xfrm>
            <a:off x="179512" y="1916832"/>
            <a:ext cx="5820806" cy="32012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702" y="1988840"/>
            <a:ext cx="3243298" cy="30443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B16AB6-097A-FA41-8B6B-703D79103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7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5"/>
    </mc:Choice>
    <mc:Fallback>
      <p:transition spd="slow" advTm="3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Visual</a:t>
            </a:r>
          </a:p>
          <a:p>
            <a:pPr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Conjunto Anatómico y Fisiológico</a:t>
            </a:r>
          </a:p>
          <a:p>
            <a:pPr lvl="1"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Globo Ocular</a:t>
            </a:r>
          </a:p>
          <a:p>
            <a:pPr lvl="1" algn="just"/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Organos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lo rodean y protegen en órbita</a:t>
            </a:r>
          </a:p>
          <a:p>
            <a:pPr lvl="1"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Elementos vasculares y nerviosos, sensitivos, motores y vegetativos</a:t>
            </a:r>
          </a:p>
          <a:p>
            <a:pPr lvl="1"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Centros y vías ópticas y demás centros y vías del SNC relacionados con fenómeno visual</a:t>
            </a:r>
          </a:p>
          <a:p>
            <a:pPr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 último: Visión</a:t>
            </a:r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BA3923-CE4E-F348-BEB1-64409CD9D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8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59"/>
    </mc:Choice>
    <mc:Fallback>
      <p:transition spd="slow" advTm="2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s-ES" dirty="0"/>
              <a:t>TRUMATISMO OCULAR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ÓRBITA</a:t>
            </a:r>
          </a:p>
          <a:p>
            <a:pPr lvl="1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Pirámide cuatro paredes.</a:t>
            </a:r>
          </a:p>
          <a:p>
            <a:pPr lvl="1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Forma de una pera.</a:t>
            </a:r>
          </a:p>
          <a:p>
            <a:pPr lvl="1"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Adulto: volumen órbita es de 30ml aprox. Globo ocular ocupa 1/5 parte de ese espacio, resto grasa y músculo.</a:t>
            </a:r>
          </a:p>
          <a:p>
            <a:pPr lvl="1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Límite anterior: tabique orbitario.</a:t>
            </a:r>
          </a:p>
          <a:p>
            <a:pPr lvl="1" algn="just"/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Bordeada por arriba por seno frontal, por debajo seno maxilar, en la parte medial por seno etmoidal y esfenoidal.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156" y="1117599"/>
            <a:ext cx="2545644" cy="19092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4ED9AC-9A54-BD49-9E45-A8BE12CD3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1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82"/>
    </mc:Choice>
    <mc:Fallback>
      <p:transition spd="slow" advTm="2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1314</Words>
  <Application>Microsoft Macintosh PowerPoint</Application>
  <PresentationFormat>Presentación en pantalla (4:3)</PresentationFormat>
  <Paragraphs>257</Paragraphs>
  <Slides>75</Slides>
  <Notes>0</Notes>
  <HiddenSlides>0</HiddenSlides>
  <MMClips>75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1" baseType="lpstr">
      <vt:lpstr>Arial</vt:lpstr>
      <vt:lpstr>Calibri</vt:lpstr>
      <vt:lpstr>Tw Cen MT</vt:lpstr>
      <vt:lpstr>Wingdings</vt:lpstr>
      <vt:lpstr>Wingdings 2</vt:lpstr>
      <vt:lpstr>Tema de Office</vt:lpstr>
      <vt:lpstr>CURSO OFTALMOLOGÍA PREGRADO TRAUMATISMO OCULAR</vt:lpstr>
      <vt:lpstr>TRAUMATISMO OCULAR</vt:lpstr>
      <vt:lpstr>TRAUMATISMO OCULAR</vt:lpstr>
      <vt:lpstr>TRAUMATISMO OCULAR</vt:lpstr>
      <vt:lpstr>TRAUMATISMO OCULAR</vt:lpstr>
      <vt:lpstr>TRAUMATISMO OCULAR</vt:lpstr>
      <vt:lpstr>TRAUMATISMO OCULAR</vt:lpstr>
      <vt:lpstr>TRAUMATISMO OCULAR</vt:lpstr>
      <vt:lpstr>TRUMATISMO OCULAR</vt:lpstr>
      <vt:lpstr>TRUMATISMO OCULAR</vt:lpstr>
      <vt:lpstr>Presentación de PowerPoint</vt:lpstr>
      <vt:lpstr>Presentación de PowerPoint</vt:lpstr>
      <vt:lpstr>Presentación de PowerPoint</vt:lpstr>
      <vt:lpstr>Presentación de PowerPoint</vt:lpstr>
      <vt:lpstr>TRAUMATISMO OCULAR</vt:lpstr>
      <vt:lpstr>TRAUMATISMO OCULAR</vt:lpstr>
      <vt:lpstr>Presentación de PowerPoint</vt:lpstr>
      <vt:lpstr>PRONÓSTICO VISUAL</vt:lpstr>
      <vt:lpstr>PRONÓSTICO VISUAL</vt:lpstr>
      <vt:lpstr>TRAUMATISMO OCULAR</vt:lpstr>
      <vt:lpstr>TRAUMATISMO OCULAR</vt:lpstr>
      <vt:lpstr>TRAUMATISMO OCULAR</vt:lpstr>
      <vt:lpstr>TRUMATISMO OCULAR</vt:lpstr>
      <vt:lpstr>TRAUMATISMO OCULAR</vt:lpstr>
      <vt:lpstr>EXPLORACIÓN</vt:lpstr>
      <vt:lpstr>FONDO DE OJO</vt:lpstr>
      <vt:lpstr>REFRACCIÓN </vt:lpstr>
      <vt:lpstr>PÁRPADOS</vt:lpstr>
      <vt:lpstr>Presentación de PowerPoint</vt:lpstr>
      <vt:lpstr>HERIDA PALPEBRAL</vt:lpstr>
      <vt:lpstr>Presentación de PowerPoint</vt:lpstr>
      <vt:lpstr>Presentación de PowerPoint</vt:lpstr>
      <vt:lpstr>Presentación de PowerPoint</vt:lpstr>
      <vt:lpstr>VÍA LAGRIMAL</vt:lpstr>
      <vt:lpstr>ORBITA</vt:lpstr>
      <vt:lpstr>FRACTURA DE ÓRBITA</vt:lpstr>
      <vt:lpstr>Presentación de PowerPoint</vt:lpstr>
      <vt:lpstr>GLOBO OCULAR</vt:lpstr>
      <vt:lpstr>Presentación de PowerPoint</vt:lpstr>
      <vt:lpstr>Presentación de PowerPoint</vt:lpstr>
      <vt:lpstr>PUPILA</vt:lpstr>
      <vt:lpstr>CONJUNTIVA</vt:lpstr>
      <vt:lpstr>HEMORRAGIA SUBCONJUNTIVAL</vt:lpstr>
      <vt:lpstr>LACERACIÓN CONJUNTIVAL</vt:lpstr>
      <vt:lpstr>ESCLERÓTICA</vt:lpstr>
      <vt:lpstr>HERIDA ESCLERAL</vt:lpstr>
      <vt:lpstr>CÓRNEA</vt:lpstr>
      <vt:lpstr>CUERPO EXTRAÑO</vt:lpstr>
      <vt:lpstr>ABRASIÓN CORNEAL</vt:lpstr>
      <vt:lpstr>Presentación de PowerPoint</vt:lpstr>
      <vt:lpstr>HERIDA CORNEAL</vt:lpstr>
      <vt:lpstr>HERIDA CORNEO-ESCLERAL</vt:lpstr>
      <vt:lpstr>CÁMARA ANTERIOR</vt:lpstr>
      <vt:lpstr>IRITIS TRAUMÁTICA</vt:lpstr>
      <vt:lpstr>Presentación de PowerPoint</vt:lpstr>
      <vt:lpstr>IRIS</vt:lpstr>
      <vt:lpstr>CRISTALINO</vt:lpstr>
      <vt:lpstr>CATARATA TRAUMÁTICA</vt:lpstr>
      <vt:lpstr>VÍTREO</vt:lpstr>
      <vt:lpstr>RETINA</vt:lpstr>
      <vt:lpstr>EDEMA MACULAR</vt:lpstr>
      <vt:lpstr>AGUJERO MACULAR</vt:lpstr>
      <vt:lpstr>FRACTURA COROIDEA</vt:lpstr>
      <vt:lpstr>NEURITIS ÓPTICA TRAUMÁTICA</vt:lpstr>
      <vt:lpstr>QUEMADURA QUÍMICA</vt:lpstr>
      <vt:lpstr>Presentación de PowerPoint</vt:lpstr>
      <vt:lpstr>Presentación de PowerPoint</vt:lpstr>
      <vt:lpstr>Presentación de PowerPoint</vt:lpstr>
      <vt:lpstr>ESTALLAMIENTO GLOBO OCULAR</vt:lpstr>
      <vt:lpstr>Presentación de PowerPoint</vt:lpstr>
      <vt:lpstr>Presentación de PowerPoint</vt:lpstr>
      <vt:lpstr>Presentación de PowerPoint</vt:lpstr>
      <vt:lpstr>PARÁLISIS NERVIOS CRANEALES</vt:lpstr>
      <vt:lpstr>TRAUMA OBSTÉTRICO</vt:lpstr>
      <vt:lpstr>SÍNDROME DEL NIÑO MALTRATADO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Zavalza</dc:creator>
  <cp:lastModifiedBy>MARTHA GISELDA RANGEL CHARQUEÑO</cp:lastModifiedBy>
  <cp:revision>73</cp:revision>
  <dcterms:created xsi:type="dcterms:W3CDTF">2015-11-29T17:07:30Z</dcterms:created>
  <dcterms:modified xsi:type="dcterms:W3CDTF">2022-03-13T17:09:34Z</dcterms:modified>
</cp:coreProperties>
</file>